
<file path=[Content_Types].xml><?xml version="1.0" encoding="utf-8"?>
<Types xmlns="http://schemas.openxmlformats.org/package/2006/content-types">
  <Default Extension="xml" ContentType="application/xml"/>
  <Default Extension="rels" ContentType="application/vnd.openxmlformats-package.relationships+xml"/>
  <Default Extension="jpeg" ContentType="image/jpg"/>
  <Default Extension="png" ContentType="image/png"/>
  <Default Extension="bmp" ContentType="image/bmp"/>
  <Default Extension="gif" ContentType="image/gif"/>
  <Default Extension="tif" ContentType="image/tif"/>
  <Default Extension="pdf" ContentType="application/pdf"/>
  <Default Extension="mov" ContentType="application/movie"/>
  <Default Extension="vml" ContentType="application/vnd.openxmlformats-officedocument.vmlDrawing"/>
  <Default Extension="xlsx" ContentType="application/vnd.openxmlformats-officedocument.spreadsheetml.sheet"/>
  <Override PartName="/docProps/core.xml" ContentType="application/vnd.openxmlformats-package.core-properties+xml"/>
  <Override PartName="/docProps/app.xml" ContentType="application/vnd.openxmlformats-officedocument.extended-properties+xml"/>
  <Override PartName="/ppt/presentation.xml" ContentType="application/vnd.openxmlformats-officedocument.presentationml.presentation.main+xml"/>
  <Override PartName="/ppt/presProps.xml" ContentType="application/vnd.openxmlformats-officedocument.presentationml.presProps+xml"/>
  <Override PartName="/ppt/viewProps.xml" ContentType="application/vnd.openxmlformats-officedocument.presentationml.viewProps+xml"/>
  <Override PartName="/ppt/commentAuthors.xml" ContentType="application/vnd.openxmlformats-officedocument.presentationml.commentAuthors+xml"/>
  <Override PartName="/ppt/tableStyles.xml" ContentType="application/vnd.openxmlformats-officedocument.presentationml.tableStyles+xml"/>
  <Override PartName="/ppt/slideMasters/slideMaster1.xml" ContentType="application/vnd.openxmlformats-officedocument.presentationml.slideMaster+xml"/>
  <Override PartName="/ppt/theme/theme1.xml" ContentType="application/vnd.openxmlformats-officedocument.theme+xml"/>
  <Override PartName="/ppt/notesMasters/notesMaster1.xml" ContentType="application/vnd.openxmlformats-officedocument.presentationml.notes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media/media1.mp4" ContentType="video/unknown"/>
  <Override PartName="/ppt/media/image1.jpeg" ContentType="image/jpeg"/>
  <Override PartName="/ppt/media/image2.jpeg" ContentType="image/jpeg"/>
  <Override PartName="/ppt/media/image3.jpeg" ContentType="image/jpeg"/>
  <Override PartName="/ppt/media/image4.jpeg" ContentType="image/jpeg"/>
  <Override PartName="/ppt/media/image5.jpeg" ContentType="image/jpeg"/>
  <Override PartName="/ppt/notesSlides/notesSlide1.xml" ContentType="application/vnd.openxmlformats-officedocument.presentationml.notesSlide+xml"/>
</Types>
</file>

<file path=_rels/.rels><?xml version="1.0" encoding="UTF-8" standalone="yes"?><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5"/>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 id="285" r:id="rId37"/>
    <p:sldId id="286" r:id="rId38"/>
    <p:sldId id="287" r:id="rId39"/>
    <p:sldId id="288" r:id="rId40"/>
    <p:sldId id="289" r:id="rId41"/>
    <p:sldId id="290" r:id="rId42"/>
    <p:sldId id="291" r:id="rId43"/>
    <p:sldId id="292" r:id="rId44"/>
    <p:sldId id="293" r:id="rId45"/>
    <p:sldId id="294" r:id="rId46"/>
    <p:sldId id="295" r:id="rId47"/>
    <p:sldId id="296" r:id="rId48"/>
    <p:sldId id="297" r:id="rId49"/>
    <p:sldId id="298" r:id="rId50"/>
    <p:sldId id="299" r:id="rId51"/>
    <p:sldId id="300" r:id="rId52"/>
    <p:sldId id="301" r:id="rId53"/>
    <p:sldId id="302" r:id="rId54"/>
    <p:sldId id="303" r:id="rId55"/>
    <p:sldId id="304" r:id="rId56"/>
    <p:sldId id="305" r:id="rId57"/>
    <p:sldId id="306" r:id="rId58"/>
    <p:sldId id="307" r:id="rId59"/>
    <p:sldId id="308" r:id="rId60"/>
    <p:sldId id="309" r:id="rId61"/>
    <p:sldId id="310" r:id="rId62"/>
    <p:sldId id="311" r:id="rId63"/>
    <p:sldId id="312" r:id="rId64"/>
    <p:sldId id="313" r:id="rId65"/>
  </p:sldIdLst>
  <p:sldSz cx="9144000" cy="6858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lvl1pPr>
    <a:lvl2pPr marL="0" marR="0" indent="457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lvl2pPr>
    <a:lvl3pPr marL="0" marR="0" indent="914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lvl3pPr>
    <a:lvl4pPr marL="0" marR="0" indent="1371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lvl4pPr>
    <a:lvl5pPr marL="0" marR="0" indent="18288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lvl5pPr>
    <a:lvl6pPr marL="0" marR="0" indent="22860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lvl6pPr>
    <a:lvl7pPr marL="0" marR="0" indent="27432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lvl7pPr>
    <a:lvl8pPr marL="0" marR="0" indent="32004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lvl8pPr>
    <a:lvl9pPr marL="0" marR="0" indent="365760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file>

<file path=ppt/presProps.xml><?xml version="1.0" encoding="utf-8"?>
<p:presentationPr xmlns:a="http://schemas.openxmlformats.org/drawingml/2006/main" xmlns:r="http://schemas.openxmlformats.org/officeDocument/2006/relationships" xmlns:p="http://schemas.openxmlformats.org/presentationml/2006/main">
  <p:showPr loop="0"/>
</p:presentationPr>
</file>

<file path=ppt/tableStyles.xml><?xml version="1.0" encoding="utf-8"?>
<a:tblStyleLst xmlns:a="http://schemas.openxmlformats.org/drawingml/2006/main" xmlns:r="http://schemas.openxmlformats.org/officeDocument/2006/relationships" def="{5940675A-B579-460E-94D1-54222C63F5DA}">
  <a:tblStyle styleId="{4C3C2611-4C71-4FC5-86AE-919BDF0F9419}"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0DEEF"/>
          </a:solidFill>
        </a:fill>
      </a:tcStyle>
    </a:wholeTbl>
    <a:band2H>
      <a:tcTxStyle b="def" i="def"/>
      <a:tcStyle>
        <a:tcBdr/>
        <a:fill>
          <a:solidFill>
            <a:srgbClr val="E9EFF7"/>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E0E0E0"/>
          </a:solidFill>
        </a:fill>
      </a:tcStyle>
    </a:wholeTbl>
    <a:band2H>
      <a:tcTxStyle b="def" i="def"/>
      <a:tcStyle>
        <a:tcBdr/>
        <a:fill>
          <a:solidFill>
            <a:srgbClr val="F0F0F0"/>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4E2CE"/>
          </a:solidFill>
        </a:fill>
      </a:tcStyle>
    </a:wholeTbl>
    <a:band2H>
      <a:tcTxStyle b="def" i="def"/>
      <a:tcStyle>
        <a:tcBdr/>
        <a:fill>
          <a:solidFill>
            <a:srgbClr val="EBF1E8"/>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Calibri"/>
          <a:ea typeface="Calibri"/>
          <a:cs typeface="Calibri"/>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b="def" i="def"/>
      <a:tcStyle>
        <a:tcBdr/>
        <a:fill>
          <a:solidFill>
            <a:srgbClr val="FFFFFF"/>
          </a:solidFill>
        </a:fill>
      </a:tcStyle>
    </a:band2H>
    <a:firstCol>
      <a:tcTxStyle b="on" i="off">
        <a:font>
          <a:latin typeface="Calibri"/>
          <a:ea typeface="Calibri"/>
          <a:cs typeface="Calibri"/>
        </a:font>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
          <a:latin typeface="Calibri"/>
          <a:ea typeface="Calibri"/>
          <a:cs typeface="Calibri"/>
        </a:font>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
          <a:latin typeface="Calibri"/>
          <a:ea typeface="Calibri"/>
          <a:cs typeface="Calibri"/>
        </a:font>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Calibri"/>
          <a:ea typeface="Calibri"/>
          <a:cs typeface="Calibri"/>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b="def" i="def"/>
      <a:tcStyle>
        <a:tcBdr/>
        <a:fill>
          <a:solidFill>
            <a:srgbClr val="E6E6E6"/>
          </a:solidFill>
        </a:fill>
      </a:tcStyle>
    </a:band2H>
    <a:firstCol>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
          <a:latin typeface="Calibri"/>
          <a:ea typeface="Calibri"/>
          <a:cs typeface="Calibri"/>
        </a:font>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b="def" i="def"/>
      <a:tcStyle>
        <a:tcBdr/>
        <a:fill>
          <a:solidFill>
            <a:srgbClr val="FFFFFF"/>
          </a:solidFill>
        </a:fill>
      </a:tcStyle>
    </a:band2H>
    <a:firstCol>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
          <a:latin typeface="Calibri"/>
          <a:ea typeface="Calibri"/>
          <a:cs typeface="Calibri"/>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showComments="1"/>
</file>

<file path=ppt/_rels/presentation.xml.rels><?xml version="1.0" encoding="UTF-8" standalone="yes"?><Relationships xmlns="http://schemas.openxmlformats.org/package/2006/relationships"><Relationship Id="rId1" Type="http://schemas.openxmlformats.org/officeDocument/2006/relationships/presProps" Target="presProps.xml"/><Relationship Id="rId2" Type="http://schemas.openxmlformats.org/officeDocument/2006/relationships/viewProps" Target="viewProps.xml"/><Relationship Id="rId3" Type="http://schemas.openxmlformats.org/officeDocument/2006/relationships/commentAuthors" Target="commentAuthors.xml"/><Relationship Id="rId4" Type="http://schemas.openxmlformats.org/officeDocument/2006/relationships/tableStyles" Target="tableStyles.xml"/><Relationship Id="rId5" Type="http://schemas.openxmlformats.org/officeDocument/2006/relationships/slideMaster" Target="slideMasters/slideMaster1.xml"/><Relationship Id="rId6" Type="http://schemas.openxmlformats.org/officeDocument/2006/relationships/theme" Target="theme/theme1.xml"/><Relationship Id="rId7" Type="http://schemas.openxmlformats.org/officeDocument/2006/relationships/notesMaster" Target="notesMasters/notesMaster1.xml"/><Relationship Id="rId8" Type="http://schemas.openxmlformats.org/officeDocument/2006/relationships/slide" Target="slides/slide1.xml"/><Relationship Id="rId9" Type="http://schemas.openxmlformats.org/officeDocument/2006/relationships/slide" Target="slides/slide2.xml"/><Relationship Id="rId10" Type="http://schemas.openxmlformats.org/officeDocument/2006/relationships/slide" Target="slides/slide3.xml"/><Relationship Id="rId11" Type="http://schemas.openxmlformats.org/officeDocument/2006/relationships/slide" Target="slides/slide4.xml"/><Relationship Id="rId12" Type="http://schemas.openxmlformats.org/officeDocument/2006/relationships/slide" Target="slides/slide5.xml"/><Relationship Id="rId13" Type="http://schemas.openxmlformats.org/officeDocument/2006/relationships/slide" Target="slides/slide6.xml"/><Relationship Id="rId14" Type="http://schemas.openxmlformats.org/officeDocument/2006/relationships/slide" Target="slides/slide7.xml"/><Relationship Id="rId15" Type="http://schemas.openxmlformats.org/officeDocument/2006/relationships/slide" Target="slides/slide8.xml"/><Relationship Id="rId16" Type="http://schemas.openxmlformats.org/officeDocument/2006/relationships/slide" Target="slides/slide9.xml"/><Relationship Id="rId17" Type="http://schemas.openxmlformats.org/officeDocument/2006/relationships/slide" Target="slides/slide10.xml"/><Relationship Id="rId18" Type="http://schemas.openxmlformats.org/officeDocument/2006/relationships/slide" Target="slides/slide11.xml"/><Relationship Id="rId19" Type="http://schemas.openxmlformats.org/officeDocument/2006/relationships/slide" Target="slides/slide12.xml"/><Relationship Id="rId20" Type="http://schemas.openxmlformats.org/officeDocument/2006/relationships/slide" Target="slides/slide13.xml"/><Relationship Id="rId21" Type="http://schemas.openxmlformats.org/officeDocument/2006/relationships/slide" Target="slides/slide14.xml"/><Relationship Id="rId22" Type="http://schemas.openxmlformats.org/officeDocument/2006/relationships/slide" Target="slides/slide15.xml"/><Relationship Id="rId23" Type="http://schemas.openxmlformats.org/officeDocument/2006/relationships/slide" Target="slides/slide16.xml"/><Relationship Id="rId24" Type="http://schemas.openxmlformats.org/officeDocument/2006/relationships/slide" Target="slides/slide17.xml"/><Relationship Id="rId25" Type="http://schemas.openxmlformats.org/officeDocument/2006/relationships/slide" Target="slides/slide18.xml"/><Relationship Id="rId26" Type="http://schemas.openxmlformats.org/officeDocument/2006/relationships/slide" Target="slides/slide19.xml"/><Relationship Id="rId27" Type="http://schemas.openxmlformats.org/officeDocument/2006/relationships/slide" Target="slides/slide20.xml"/><Relationship Id="rId28" Type="http://schemas.openxmlformats.org/officeDocument/2006/relationships/slide" Target="slides/slide21.xml"/><Relationship Id="rId29" Type="http://schemas.openxmlformats.org/officeDocument/2006/relationships/slide" Target="slides/slide22.xml"/><Relationship Id="rId30" Type="http://schemas.openxmlformats.org/officeDocument/2006/relationships/slide" Target="slides/slide23.xml"/><Relationship Id="rId31" Type="http://schemas.openxmlformats.org/officeDocument/2006/relationships/slide" Target="slides/slide24.xml"/><Relationship Id="rId32" Type="http://schemas.openxmlformats.org/officeDocument/2006/relationships/slide" Target="slides/slide25.xml"/><Relationship Id="rId33" Type="http://schemas.openxmlformats.org/officeDocument/2006/relationships/slide" Target="slides/slide26.xml"/><Relationship Id="rId34" Type="http://schemas.openxmlformats.org/officeDocument/2006/relationships/slide" Target="slides/slide27.xml"/><Relationship Id="rId35" Type="http://schemas.openxmlformats.org/officeDocument/2006/relationships/slide" Target="slides/slide28.xml"/><Relationship Id="rId36" Type="http://schemas.openxmlformats.org/officeDocument/2006/relationships/slide" Target="slides/slide29.xml"/><Relationship Id="rId37" Type="http://schemas.openxmlformats.org/officeDocument/2006/relationships/slide" Target="slides/slide30.xml"/><Relationship Id="rId38" Type="http://schemas.openxmlformats.org/officeDocument/2006/relationships/slide" Target="slides/slide31.xml"/><Relationship Id="rId39" Type="http://schemas.openxmlformats.org/officeDocument/2006/relationships/slide" Target="slides/slide32.xml"/><Relationship Id="rId40" Type="http://schemas.openxmlformats.org/officeDocument/2006/relationships/slide" Target="slides/slide33.xml"/><Relationship Id="rId41" Type="http://schemas.openxmlformats.org/officeDocument/2006/relationships/slide" Target="slides/slide34.xml"/><Relationship Id="rId42" Type="http://schemas.openxmlformats.org/officeDocument/2006/relationships/slide" Target="slides/slide35.xml"/><Relationship Id="rId43" Type="http://schemas.openxmlformats.org/officeDocument/2006/relationships/slide" Target="slides/slide36.xml"/><Relationship Id="rId44" Type="http://schemas.openxmlformats.org/officeDocument/2006/relationships/slide" Target="slides/slide37.xml"/><Relationship Id="rId45" Type="http://schemas.openxmlformats.org/officeDocument/2006/relationships/slide" Target="slides/slide38.xml"/><Relationship Id="rId46" Type="http://schemas.openxmlformats.org/officeDocument/2006/relationships/slide" Target="slides/slide39.xml"/><Relationship Id="rId47" Type="http://schemas.openxmlformats.org/officeDocument/2006/relationships/slide" Target="slides/slide40.xml"/><Relationship Id="rId48" Type="http://schemas.openxmlformats.org/officeDocument/2006/relationships/slide" Target="slides/slide41.xml"/><Relationship Id="rId49" Type="http://schemas.openxmlformats.org/officeDocument/2006/relationships/slide" Target="slides/slide42.xml"/><Relationship Id="rId50" Type="http://schemas.openxmlformats.org/officeDocument/2006/relationships/slide" Target="slides/slide43.xml"/><Relationship Id="rId51" Type="http://schemas.openxmlformats.org/officeDocument/2006/relationships/slide" Target="slides/slide44.xml"/><Relationship Id="rId52" Type="http://schemas.openxmlformats.org/officeDocument/2006/relationships/slide" Target="slides/slide45.xml"/><Relationship Id="rId53" Type="http://schemas.openxmlformats.org/officeDocument/2006/relationships/slide" Target="slides/slide46.xml"/><Relationship Id="rId54" Type="http://schemas.openxmlformats.org/officeDocument/2006/relationships/slide" Target="slides/slide47.xml"/><Relationship Id="rId55" Type="http://schemas.openxmlformats.org/officeDocument/2006/relationships/slide" Target="slides/slide48.xml"/><Relationship Id="rId56" Type="http://schemas.openxmlformats.org/officeDocument/2006/relationships/slide" Target="slides/slide49.xml"/><Relationship Id="rId57" Type="http://schemas.openxmlformats.org/officeDocument/2006/relationships/slide" Target="slides/slide50.xml"/><Relationship Id="rId58" Type="http://schemas.openxmlformats.org/officeDocument/2006/relationships/slide" Target="slides/slide51.xml"/><Relationship Id="rId59" Type="http://schemas.openxmlformats.org/officeDocument/2006/relationships/slide" Target="slides/slide52.xml"/><Relationship Id="rId60" Type="http://schemas.openxmlformats.org/officeDocument/2006/relationships/slide" Target="slides/slide53.xml"/><Relationship Id="rId61" Type="http://schemas.openxmlformats.org/officeDocument/2006/relationships/slide" Target="slides/slide54.xml"/><Relationship Id="rId62" Type="http://schemas.openxmlformats.org/officeDocument/2006/relationships/slide" Target="slides/slide55.xml"/><Relationship Id="rId63" Type="http://schemas.openxmlformats.org/officeDocument/2006/relationships/slide" Target="slides/slide56.xml"/><Relationship Id="rId64" Type="http://schemas.openxmlformats.org/officeDocument/2006/relationships/slide" Target="slides/slide57.xml"/><Relationship Id="rId65" Type="http://schemas.openxmlformats.org/officeDocument/2006/relationships/slide" Target="slides/slide58.xml"/></Relationships>

</file>

<file path=ppt/media/image1.jpeg>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e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jpeg>
</file>

<file path=ppt/media/image4.png>
</file>

<file path=ppt/media/image5.jpe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8" name="Shape 118"/>
          <p:cNvSpPr/>
          <p:nvPr>
            <p:ph type="sldImg"/>
          </p:nvPr>
        </p:nvSpPr>
        <p:spPr>
          <a:xfrm>
            <a:off x="1143000" y="685800"/>
            <a:ext cx="4572000" cy="3429000"/>
          </a:xfrm>
          <a:prstGeom prst="rect">
            <a:avLst/>
          </a:prstGeom>
        </p:spPr>
        <p:txBody>
          <a:bodyPr/>
          <a:lstStyle/>
          <a:p>
            <a:pPr/>
          </a:p>
        </p:txBody>
      </p:sp>
      <p:sp>
        <p:nvSpPr>
          <p:cNvPr id="119" name="Shape 119"/>
          <p:cNvSpPr/>
          <p:nvPr>
            <p:ph type="body" sz="quarter" idx="1"/>
          </p:nvPr>
        </p:nvSpPr>
        <p:spPr>
          <a:xfrm>
            <a:off x="914400" y="4343400"/>
            <a:ext cx="5029200" cy="4114800"/>
          </a:xfrm>
          <a:prstGeom prst="rect">
            <a:avLst/>
          </a:prstGeom>
        </p:spPr>
        <p:txBody>
          <a:bodyPr/>
          <a:lstStyle/>
          <a:p>
            <a:pPr/>
          </a:p>
        </p:txBody>
      </p:sp>
    </p:spTree>
  </p:cSld>
  <p:clrMap bg1="lt1" tx1="dk1" bg2="lt2" tx2="dk2" accent1="accent1" accent2="accent2" accent3="accent3" accent4="accent4" accent5="accent5" accent6="accent6" hlink="hlink" folHlink="folHlink"/>
  <p:notesStyle>
    <a:lvl1pPr latinLnBrk="0">
      <a:defRPr sz="1200">
        <a:latin typeface="+mn-lt"/>
        <a:ea typeface="+mn-ea"/>
        <a:cs typeface="+mn-cs"/>
        <a:sym typeface="游ゴシック"/>
      </a:defRPr>
    </a:lvl1pPr>
    <a:lvl2pPr indent="228600" latinLnBrk="0">
      <a:defRPr sz="1200">
        <a:latin typeface="+mn-lt"/>
        <a:ea typeface="+mn-ea"/>
        <a:cs typeface="+mn-cs"/>
        <a:sym typeface="游ゴシック"/>
      </a:defRPr>
    </a:lvl2pPr>
    <a:lvl3pPr indent="457200" latinLnBrk="0">
      <a:defRPr sz="1200">
        <a:latin typeface="+mn-lt"/>
        <a:ea typeface="+mn-ea"/>
        <a:cs typeface="+mn-cs"/>
        <a:sym typeface="游ゴシック"/>
      </a:defRPr>
    </a:lvl3pPr>
    <a:lvl4pPr indent="685800" latinLnBrk="0">
      <a:defRPr sz="1200">
        <a:latin typeface="+mn-lt"/>
        <a:ea typeface="+mn-ea"/>
        <a:cs typeface="+mn-cs"/>
        <a:sym typeface="游ゴシック"/>
      </a:defRPr>
    </a:lvl4pPr>
    <a:lvl5pPr indent="914400" latinLnBrk="0">
      <a:defRPr sz="1200">
        <a:latin typeface="+mn-lt"/>
        <a:ea typeface="+mn-ea"/>
        <a:cs typeface="+mn-cs"/>
        <a:sym typeface="游ゴシック"/>
      </a:defRPr>
    </a:lvl5pPr>
    <a:lvl6pPr indent="1143000" latinLnBrk="0">
      <a:defRPr sz="1200">
        <a:latin typeface="+mn-lt"/>
        <a:ea typeface="+mn-ea"/>
        <a:cs typeface="+mn-cs"/>
        <a:sym typeface="游ゴシック"/>
      </a:defRPr>
    </a:lvl6pPr>
    <a:lvl7pPr indent="1371600" latinLnBrk="0">
      <a:defRPr sz="1200">
        <a:latin typeface="+mn-lt"/>
        <a:ea typeface="+mn-ea"/>
        <a:cs typeface="+mn-cs"/>
        <a:sym typeface="游ゴシック"/>
      </a:defRPr>
    </a:lvl7pPr>
    <a:lvl8pPr indent="1600200" latinLnBrk="0">
      <a:defRPr sz="1200">
        <a:latin typeface="+mn-lt"/>
        <a:ea typeface="+mn-ea"/>
        <a:cs typeface="+mn-cs"/>
        <a:sym typeface="游ゴシック"/>
      </a:defRPr>
    </a:lvl8pPr>
    <a:lvl9pPr indent="1828800" latinLnBrk="0">
      <a:defRPr sz="1200">
        <a:latin typeface="+mn-lt"/>
        <a:ea typeface="+mn-ea"/>
        <a:cs typeface="+mn-cs"/>
        <a:sym typeface="游ゴシック"/>
      </a:defRPr>
    </a:lvl9pPr>
  </p:notesStyle>
</p:notesMaster>
</file>

<file path=ppt/notesSlides/_rels/notesSlide1.xml.rels><?xml version="1.0" encoding="UTF-8" standalone="yes"?><Relationships xmlns="http://schemas.openxmlformats.org/package/2006/relationships"><Relationship Id="rId1" Type="http://schemas.openxmlformats.org/officeDocument/2006/relationships/slide" Target="../slides/slide41.xml"/><Relationship Id="rId2"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87" name="Shape 387"/>
          <p:cNvSpPr/>
          <p:nvPr>
            <p:ph type="sldImg"/>
          </p:nvPr>
        </p:nvSpPr>
        <p:spPr>
          <a:prstGeom prst="rect">
            <a:avLst/>
          </a:prstGeom>
        </p:spPr>
        <p:txBody>
          <a:bodyPr/>
          <a:lstStyle/>
          <a:p>
            <a:pPr/>
          </a:p>
        </p:txBody>
      </p:sp>
      <p:sp>
        <p:nvSpPr>
          <p:cNvPr id="388" name="Shape 388"/>
          <p:cNvSpPr/>
          <p:nvPr>
            <p:ph type="body" sz="quarter" idx="1"/>
          </p:nvPr>
        </p:nvSpPr>
        <p:spPr>
          <a:prstGeom prst="rect">
            <a:avLst/>
          </a:prstGeom>
        </p:spPr>
        <p:txBody>
          <a:bodyPr/>
          <a:lstStyle/>
          <a:p>
            <a:pPr>
              <a:defRPr>
                <a:latin typeface="Arial"/>
                <a:ea typeface="Arial"/>
                <a:cs typeface="Arial"/>
                <a:sym typeface="Arial"/>
              </a:defRPr>
            </a:pPr>
          </a:p>
          <a:p>
            <a:pPr>
              <a:defRPr>
                <a:latin typeface="Arial"/>
                <a:ea typeface="Arial"/>
                <a:cs typeface="Arial"/>
                <a:sym typeface="Arial"/>
              </a:defRPr>
            </a:pPr>
          </a:p>
          <a:p>
            <a:pPr>
              <a:defRPr>
                <a:latin typeface="Arial"/>
                <a:ea typeface="Arial"/>
                <a:cs typeface="Arial"/>
                <a:sym typeface="Arial"/>
              </a:defRPr>
            </a:pPr>
            <a:r>
              <a:t>[20:47:44] yone: 距離が遠いと誤差があるものの，誤差は1メートルいないな感じで，割と正しい位置にできてる，って結論でいいかと思う．</a:t>
            </a:r>
          </a:p>
          <a:p>
            <a:pPr>
              <a:defRPr>
                <a:latin typeface="Arial"/>
                <a:ea typeface="Arial"/>
                <a:cs typeface="Arial"/>
                <a:sym typeface="Arial"/>
              </a:defRPr>
            </a:pPr>
            <a:r>
              <a:t>[20:48:20] yone: 教室内とかで利用するときに，100人規模，20-30m平米の教室であれば，この程度誤差は許される．</a:t>
            </a:r>
          </a:p>
        </p:txBody>
      </p:sp>
    </p:spTree>
  </p:cSld>
  <p:clrMapOvr>
    <a:masterClrMapping/>
  </p:clrMapOvr>
</p:notes>
</file>

<file path=ppt/slideLayouts/_rels/slideLayout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showMasterSp="1" showMasterPhAnim="1">
  <p:cSld name="タイトル スライド">
    <p:spTree>
      <p:nvGrpSpPr>
        <p:cNvPr id="1" name=""/>
        <p:cNvGrpSpPr/>
        <p:nvPr/>
      </p:nvGrpSpPr>
      <p:grpSpPr>
        <a:xfrm>
          <a:off x="0" y="0"/>
          <a:ext cx="0" cy="0"/>
          <a:chOff x="0" y="0"/>
          <a:chExt cx="0" cy="0"/>
        </a:xfrm>
      </p:grpSpPr>
      <p:sp>
        <p:nvSpPr>
          <p:cNvPr id="11" name="Shape 11"/>
          <p:cNvSpPr/>
          <p:nvPr>
            <p:ph type="title"/>
          </p:nvPr>
        </p:nvSpPr>
        <p:spPr>
          <a:xfrm>
            <a:off x="1143000" y="1122362"/>
            <a:ext cx="6858000" cy="2387601"/>
          </a:xfrm>
          <a:prstGeom prst="rect">
            <a:avLst/>
          </a:prstGeom>
        </p:spPr>
        <p:txBody>
          <a:bodyPr anchor="b"/>
          <a:lstStyle>
            <a:lvl1pPr algn="ctr">
              <a:defRPr sz="6000"/>
            </a:lvl1pPr>
          </a:lstStyle>
          <a:p>
            <a:pPr/>
            <a:r>
              <a:t>タイトルテキスト</a:t>
            </a:r>
          </a:p>
        </p:txBody>
      </p:sp>
      <p:sp>
        <p:nvSpPr>
          <p:cNvPr id="12" name="Shape 12"/>
          <p:cNvSpPr/>
          <p:nvPr>
            <p:ph type="body" sz="quarter" idx="1"/>
          </p:nvPr>
        </p:nvSpPr>
        <p:spPr>
          <a:xfrm>
            <a:off x="1143000" y="3602037"/>
            <a:ext cx="6858000" cy="1655763"/>
          </a:xfrm>
          <a:prstGeom prst="rect">
            <a:avLst/>
          </a:prstGeom>
        </p:spPr>
        <p:txBody>
          <a:bodyPr/>
          <a:lstStyle>
            <a:lvl1pPr marL="0" indent="0" algn="ctr">
              <a:buSzTx/>
              <a:buFontTx/>
              <a:buNone/>
              <a:defRPr sz="2400"/>
            </a:lvl1pPr>
            <a:lvl2pPr marL="0" indent="457200" algn="ctr">
              <a:buSzTx/>
              <a:buFontTx/>
              <a:buNone/>
              <a:defRPr sz="2400"/>
            </a:lvl2pPr>
            <a:lvl3pPr marL="0" indent="914400" algn="ctr">
              <a:buSzTx/>
              <a:buFontTx/>
              <a:buNone/>
              <a:defRPr sz="2400"/>
            </a:lvl3pPr>
            <a:lvl4pPr marL="0" indent="1371600" algn="ctr">
              <a:buSzTx/>
              <a:buFontTx/>
              <a:buNone/>
              <a:defRPr sz="2400"/>
            </a:lvl4pPr>
            <a:lvl5pPr marL="0" indent="1828800" algn="ctr">
              <a:buSzTx/>
              <a:buFontTx/>
              <a:buNone/>
              <a:defRPr sz="2400"/>
            </a:lvl5pPr>
          </a:lstStyle>
          <a:p>
            <a:pPr/>
            <a:r>
              <a:t>本文レベル1</a:t>
            </a:r>
          </a:p>
          <a:p>
            <a:pPr lvl="1"/>
            <a:r>
              <a:t>本文レベル2</a:t>
            </a:r>
          </a:p>
          <a:p>
            <a:pPr lvl="2"/>
            <a:r>
              <a:t>本文レベル3</a:t>
            </a:r>
          </a:p>
          <a:p>
            <a:pPr lvl="3"/>
            <a:r>
              <a:t>本文レベル4</a:t>
            </a:r>
          </a:p>
          <a:p>
            <a:pPr lvl="4"/>
            <a:r>
              <a:t>本文レベル 5</a:t>
            </a:r>
          </a:p>
        </p:txBody>
      </p:sp>
      <p:sp>
        <p:nvSpPr>
          <p:cNvPr id="13" name="Shape 1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0.xml><?xml version="1.0" encoding="utf-8"?>
<p:sldLayout xmlns:a="http://schemas.openxmlformats.org/drawingml/2006/main" xmlns:r="http://schemas.openxmlformats.org/officeDocument/2006/relationships" xmlns:p="http://schemas.openxmlformats.org/presentationml/2006/main" type="tx" showMasterSp="1" showMasterPhAnim="1">
  <p:cSld name="タイトルと&#10;縦書きテキスト">
    <p:spTree>
      <p:nvGrpSpPr>
        <p:cNvPr id="1" name=""/>
        <p:cNvGrpSpPr/>
        <p:nvPr/>
      </p:nvGrpSpPr>
      <p:grpSpPr>
        <a:xfrm>
          <a:off x="0" y="0"/>
          <a:ext cx="0" cy="0"/>
          <a:chOff x="0" y="0"/>
          <a:chExt cx="0" cy="0"/>
        </a:xfrm>
      </p:grpSpPr>
      <p:sp>
        <p:nvSpPr>
          <p:cNvPr id="92" name="Shape 92"/>
          <p:cNvSpPr/>
          <p:nvPr>
            <p:ph type="title"/>
          </p:nvPr>
        </p:nvSpPr>
        <p:spPr>
          <a:prstGeom prst="rect">
            <a:avLst/>
          </a:prstGeom>
        </p:spPr>
        <p:txBody>
          <a:bodyPr/>
          <a:lstStyle/>
          <a:p>
            <a:pPr/>
            <a:r>
              <a:t>タイトルテキスト</a:t>
            </a:r>
          </a:p>
        </p:txBody>
      </p:sp>
      <p:sp>
        <p:nvSpPr>
          <p:cNvPr id="93" name="Shape 93"/>
          <p:cNvSpPr/>
          <p:nvPr>
            <p:ph type="body" idx="1"/>
          </p:nvPr>
        </p:nvSpPr>
        <p:spPr>
          <a:prstGeom prst="rect">
            <a:avLst/>
          </a:prstGeom>
        </p:spPr>
        <p:txBody>
          <a:bodyPr/>
          <a:lstStyle/>
          <a:p>
            <a:pPr/>
            <a:r>
              <a:t>本文レベル1</a:t>
            </a:r>
          </a:p>
          <a:p>
            <a:pPr lvl="1"/>
            <a:r>
              <a:t>本文レベル2</a:t>
            </a:r>
          </a:p>
          <a:p>
            <a:pPr lvl="2"/>
            <a:r>
              <a:t>本文レベル3</a:t>
            </a:r>
          </a:p>
          <a:p>
            <a:pPr lvl="3"/>
            <a:r>
              <a:t>本文レベル4</a:t>
            </a:r>
          </a:p>
          <a:p>
            <a:pPr lvl="4"/>
            <a:r>
              <a:t>本文レベル 5</a:t>
            </a:r>
          </a:p>
        </p:txBody>
      </p:sp>
      <p:sp>
        <p:nvSpPr>
          <p:cNvPr id="94" name="Shape 94"/>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1.xml><?xml version="1.0" encoding="utf-8"?>
<p:sldLayout xmlns:a="http://schemas.openxmlformats.org/drawingml/2006/main" xmlns:r="http://schemas.openxmlformats.org/officeDocument/2006/relationships" xmlns:p="http://schemas.openxmlformats.org/presentationml/2006/main" type="tx" showMasterSp="1" showMasterPhAnim="1">
  <p:cSld name="縦書きタイトルと&#10;縦書きテキスト">
    <p:spTree>
      <p:nvGrpSpPr>
        <p:cNvPr id="1" name=""/>
        <p:cNvGrpSpPr/>
        <p:nvPr/>
      </p:nvGrpSpPr>
      <p:grpSpPr>
        <a:xfrm>
          <a:off x="0" y="0"/>
          <a:ext cx="0" cy="0"/>
          <a:chOff x="0" y="0"/>
          <a:chExt cx="0" cy="0"/>
        </a:xfrm>
      </p:grpSpPr>
      <p:sp>
        <p:nvSpPr>
          <p:cNvPr id="101" name="Shape 101"/>
          <p:cNvSpPr/>
          <p:nvPr>
            <p:ph type="title"/>
          </p:nvPr>
        </p:nvSpPr>
        <p:spPr>
          <a:xfrm>
            <a:off x="6543675" y="365125"/>
            <a:ext cx="1971675" cy="5811838"/>
          </a:xfrm>
          <a:prstGeom prst="rect">
            <a:avLst/>
          </a:prstGeom>
        </p:spPr>
        <p:txBody>
          <a:bodyPr/>
          <a:lstStyle/>
          <a:p>
            <a:pPr/>
            <a:r>
              <a:t>タイトルテキスト</a:t>
            </a:r>
          </a:p>
        </p:txBody>
      </p:sp>
      <p:sp>
        <p:nvSpPr>
          <p:cNvPr id="102" name="Shape 102"/>
          <p:cNvSpPr/>
          <p:nvPr>
            <p:ph type="body" idx="1"/>
          </p:nvPr>
        </p:nvSpPr>
        <p:spPr>
          <a:xfrm>
            <a:off x="628650" y="365125"/>
            <a:ext cx="5800725" cy="5811838"/>
          </a:xfrm>
          <a:prstGeom prst="rect">
            <a:avLst/>
          </a:prstGeom>
        </p:spPr>
        <p:txBody>
          <a:bodyPr/>
          <a:lstStyle/>
          <a:p>
            <a:pPr/>
            <a:r>
              <a:t>本文レベル1</a:t>
            </a:r>
          </a:p>
          <a:p>
            <a:pPr lvl="1"/>
            <a:r>
              <a:t>本文レベル2</a:t>
            </a:r>
          </a:p>
          <a:p>
            <a:pPr lvl="2"/>
            <a:r>
              <a:t>本文レベル3</a:t>
            </a:r>
          </a:p>
          <a:p>
            <a:pPr lvl="3"/>
            <a:r>
              <a:t>本文レベル4</a:t>
            </a:r>
          </a:p>
          <a:p>
            <a:pPr lvl="4"/>
            <a:r>
              <a:t>本文レベル 5</a:t>
            </a:r>
          </a:p>
        </p:txBody>
      </p:sp>
      <p:sp>
        <p:nvSpPr>
          <p:cNvPr id="103" name="Shape 103"/>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12.xml><?xml version="1.0" encoding="utf-8"?>
<p:sldLayout xmlns:a="http://schemas.openxmlformats.org/drawingml/2006/main" xmlns:r="http://schemas.openxmlformats.org/officeDocument/2006/relationships" xmlns:p="http://schemas.openxmlformats.org/presentationml/2006/main" type="tx" showMasterSp="1" showMasterPhAnim="1">
  <p:cSld name="タイトルとコンテンツ">
    <p:spTree>
      <p:nvGrpSpPr>
        <p:cNvPr id="1" name=""/>
        <p:cNvGrpSpPr/>
        <p:nvPr/>
      </p:nvGrpSpPr>
      <p:grpSpPr>
        <a:xfrm>
          <a:off x="0" y="0"/>
          <a:ext cx="0" cy="0"/>
          <a:chOff x="0" y="0"/>
          <a:chExt cx="0" cy="0"/>
        </a:xfrm>
      </p:grpSpPr>
      <p:sp>
        <p:nvSpPr>
          <p:cNvPr id="110" name="Shape 110"/>
          <p:cNvSpPr/>
          <p:nvPr>
            <p:ph type="title"/>
          </p:nvPr>
        </p:nvSpPr>
        <p:spPr>
          <a:xfrm>
            <a:off x="628650" y="365125"/>
            <a:ext cx="7886700" cy="1325564"/>
          </a:xfrm>
          <a:prstGeom prst="rect">
            <a:avLst/>
          </a:prstGeom>
        </p:spPr>
        <p:txBody>
          <a:bodyPr lIns="91424" tIns="91424" rIns="91424" bIns="91424"/>
          <a:lstStyle>
            <a:lvl1pPr>
              <a:defRPr>
                <a:latin typeface="Calibri"/>
                <a:ea typeface="Calibri"/>
                <a:cs typeface="Calibri"/>
                <a:sym typeface="Calibri"/>
              </a:defRPr>
            </a:lvl1pPr>
          </a:lstStyle>
          <a:p>
            <a:pPr/>
            <a:r>
              <a:t>タイトルテキスト</a:t>
            </a:r>
          </a:p>
        </p:txBody>
      </p:sp>
      <p:sp>
        <p:nvSpPr>
          <p:cNvPr id="111" name="Shape 111"/>
          <p:cNvSpPr/>
          <p:nvPr>
            <p:ph type="body" idx="1"/>
          </p:nvPr>
        </p:nvSpPr>
        <p:spPr>
          <a:prstGeom prst="rect">
            <a:avLst/>
          </a:prstGeom>
        </p:spPr>
        <p:txBody>
          <a:bodyPr lIns="91424" tIns="91424" rIns="91424" bIns="91424"/>
          <a:lstStyle>
            <a:lvl1pPr indent="-50800">
              <a:buClr>
                <a:srgbClr val="000000"/>
              </a:buClr>
            </a:lvl1pPr>
            <a:lvl2pPr marL="698500" indent="-88900">
              <a:buClr>
                <a:srgbClr val="000000"/>
              </a:buClr>
            </a:lvl2pPr>
            <a:lvl3pPr marL="1183639" indent="-142239">
              <a:buClr>
                <a:srgbClr val="000000"/>
              </a:buClr>
            </a:lvl3pPr>
            <a:lvl4pPr marL="1663700" indent="-177800">
              <a:buClr>
                <a:srgbClr val="000000"/>
              </a:buClr>
            </a:lvl4pPr>
            <a:lvl5pPr marL="2120900" indent="-177800">
              <a:buClr>
                <a:srgbClr val="000000"/>
              </a:buClr>
            </a:lvl5pPr>
          </a:lstStyle>
          <a:p>
            <a:pPr/>
            <a:r>
              <a:t>本文レベル1</a:t>
            </a:r>
          </a:p>
          <a:p>
            <a:pPr lvl="1"/>
            <a:r>
              <a:t>本文レベル2</a:t>
            </a:r>
          </a:p>
          <a:p>
            <a:pPr lvl="2"/>
            <a:r>
              <a:t>本文レベル3</a:t>
            </a:r>
          </a:p>
          <a:p>
            <a:pPr lvl="3"/>
            <a:r>
              <a:t>本文レベル4</a:t>
            </a:r>
          </a:p>
          <a:p>
            <a:pPr lvl="4"/>
            <a:r>
              <a:t>本文レベル 5</a:t>
            </a:r>
          </a:p>
        </p:txBody>
      </p:sp>
      <p:sp>
        <p:nvSpPr>
          <p:cNvPr id="112" name="Shape 112"/>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2.xml><?xml version="1.0" encoding="utf-8"?>
<p:sldLayout xmlns:a="http://schemas.openxmlformats.org/drawingml/2006/main" xmlns:r="http://schemas.openxmlformats.org/officeDocument/2006/relationships" xmlns:p="http://schemas.openxmlformats.org/presentationml/2006/main" type="tx" showMasterSp="1" showMasterPhAnim="1">
  <p:cSld name="タイトルとコンテンツ">
    <p:spTree>
      <p:nvGrpSpPr>
        <p:cNvPr id="1" name=""/>
        <p:cNvGrpSpPr/>
        <p:nvPr/>
      </p:nvGrpSpPr>
      <p:grpSpPr>
        <a:xfrm>
          <a:off x="0" y="0"/>
          <a:ext cx="0" cy="0"/>
          <a:chOff x="0" y="0"/>
          <a:chExt cx="0" cy="0"/>
        </a:xfrm>
      </p:grpSpPr>
      <p:sp>
        <p:nvSpPr>
          <p:cNvPr id="20" name="Shape 20"/>
          <p:cNvSpPr/>
          <p:nvPr>
            <p:ph type="title"/>
          </p:nvPr>
        </p:nvSpPr>
        <p:spPr>
          <a:prstGeom prst="rect">
            <a:avLst/>
          </a:prstGeom>
        </p:spPr>
        <p:txBody>
          <a:bodyPr/>
          <a:lstStyle/>
          <a:p>
            <a:pPr/>
            <a:r>
              <a:t>タイトルテキスト</a:t>
            </a:r>
          </a:p>
        </p:txBody>
      </p:sp>
      <p:sp>
        <p:nvSpPr>
          <p:cNvPr id="21" name="Shape 21"/>
          <p:cNvSpPr/>
          <p:nvPr>
            <p:ph type="body" idx="1"/>
          </p:nvPr>
        </p:nvSpPr>
        <p:spPr>
          <a:prstGeom prst="rect">
            <a:avLst/>
          </a:prstGeom>
        </p:spPr>
        <p:txBody>
          <a:bodyPr/>
          <a:lstStyle/>
          <a:p>
            <a:pPr/>
            <a:r>
              <a:t>本文レベル1</a:t>
            </a:r>
          </a:p>
          <a:p>
            <a:pPr lvl="1"/>
            <a:r>
              <a:t>本文レベル2</a:t>
            </a:r>
          </a:p>
          <a:p>
            <a:pPr lvl="2"/>
            <a:r>
              <a:t>本文レベル3</a:t>
            </a:r>
          </a:p>
          <a:p>
            <a:pPr lvl="3"/>
            <a:r>
              <a:t>本文レベル4</a:t>
            </a:r>
          </a:p>
          <a:p>
            <a:pPr lvl="4"/>
            <a:r>
              <a:t>本文レベル 5</a:t>
            </a:r>
          </a:p>
        </p:txBody>
      </p:sp>
      <p:sp>
        <p:nvSpPr>
          <p:cNvPr id="22" name="Shape 22"/>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3.xml><?xml version="1.0" encoding="utf-8"?>
<p:sldLayout xmlns:a="http://schemas.openxmlformats.org/drawingml/2006/main" xmlns:r="http://schemas.openxmlformats.org/officeDocument/2006/relationships" xmlns:p="http://schemas.openxmlformats.org/presentationml/2006/main" type="tx" showMasterSp="1" showMasterPhAnim="1">
  <p:cSld name="セクション見出し">
    <p:spTree>
      <p:nvGrpSpPr>
        <p:cNvPr id="1" name=""/>
        <p:cNvGrpSpPr/>
        <p:nvPr/>
      </p:nvGrpSpPr>
      <p:grpSpPr>
        <a:xfrm>
          <a:off x="0" y="0"/>
          <a:ext cx="0" cy="0"/>
          <a:chOff x="0" y="0"/>
          <a:chExt cx="0" cy="0"/>
        </a:xfrm>
      </p:grpSpPr>
      <p:sp>
        <p:nvSpPr>
          <p:cNvPr id="29" name="Shape 29"/>
          <p:cNvSpPr/>
          <p:nvPr>
            <p:ph type="title"/>
          </p:nvPr>
        </p:nvSpPr>
        <p:spPr>
          <a:xfrm>
            <a:off x="623887" y="1709739"/>
            <a:ext cx="7886701" cy="2852737"/>
          </a:xfrm>
          <a:prstGeom prst="rect">
            <a:avLst/>
          </a:prstGeom>
        </p:spPr>
        <p:txBody>
          <a:bodyPr anchor="b"/>
          <a:lstStyle>
            <a:lvl1pPr>
              <a:defRPr sz="6000"/>
            </a:lvl1pPr>
          </a:lstStyle>
          <a:p>
            <a:pPr/>
            <a:r>
              <a:t>タイトルテキスト</a:t>
            </a:r>
          </a:p>
        </p:txBody>
      </p:sp>
      <p:sp>
        <p:nvSpPr>
          <p:cNvPr id="30" name="Shape 30"/>
          <p:cNvSpPr/>
          <p:nvPr>
            <p:ph type="body" sz="quarter" idx="1"/>
          </p:nvPr>
        </p:nvSpPr>
        <p:spPr>
          <a:xfrm>
            <a:off x="623887" y="4589464"/>
            <a:ext cx="7886701" cy="1500188"/>
          </a:xfrm>
          <a:prstGeom prst="rect">
            <a:avLst/>
          </a:prstGeom>
        </p:spPr>
        <p:txBody>
          <a:bodyPr/>
          <a:lstStyle>
            <a:lvl1pPr marL="0" indent="0">
              <a:buSzTx/>
              <a:buFontTx/>
              <a:buNone/>
              <a:defRPr sz="2400">
                <a:solidFill>
                  <a:srgbClr val="888888"/>
                </a:solidFill>
              </a:defRPr>
            </a:lvl1pPr>
            <a:lvl2pPr marL="0" indent="457200">
              <a:buSzTx/>
              <a:buFontTx/>
              <a:buNone/>
              <a:defRPr sz="2400">
                <a:solidFill>
                  <a:srgbClr val="888888"/>
                </a:solidFill>
              </a:defRPr>
            </a:lvl2pPr>
            <a:lvl3pPr marL="0" indent="914400">
              <a:buSzTx/>
              <a:buFontTx/>
              <a:buNone/>
              <a:defRPr sz="2400">
                <a:solidFill>
                  <a:srgbClr val="888888"/>
                </a:solidFill>
              </a:defRPr>
            </a:lvl3pPr>
            <a:lvl4pPr marL="0" indent="1371600">
              <a:buSzTx/>
              <a:buFontTx/>
              <a:buNone/>
              <a:defRPr sz="2400">
                <a:solidFill>
                  <a:srgbClr val="888888"/>
                </a:solidFill>
              </a:defRPr>
            </a:lvl4pPr>
            <a:lvl5pPr marL="0" indent="1828800">
              <a:buSzTx/>
              <a:buFontTx/>
              <a:buNone/>
              <a:defRPr sz="2400">
                <a:solidFill>
                  <a:srgbClr val="888888"/>
                </a:solidFill>
              </a:defRPr>
            </a:lvl5pPr>
          </a:lstStyle>
          <a:p>
            <a:pPr/>
            <a:r>
              <a:t>本文レベル1</a:t>
            </a:r>
          </a:p>
          <a:p>
            <a:pPr lvl="1"/>
            <a:r>
              <a:t>本文レベル2</a:t>
            </a:r>
          </a:p>
          <a:p>
            <a:pPr lvl="2"/>
            <a:r>
              <a:t>本文レベル3</a:t>
            </a:r>
          </a:p>
          <a:p>
            <a:pPr lvl="3"/>
            <a:r>
              <a:t>本文レベル4</a:t>
            </a:r>
          </a:p>
          <a:p>
            <a:pPr lvl="4"/>
            <a:r>
              <a:t>本文レベル 5</a:t>
            </a:r>
          </a:p>
        </p:txBody>
      </p:sp>
      <p:sp>
        <p:nvSpPr>
          <p:cNvPr id="31" name="Shape 31"/>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4.xml><?xml version="1.0" encoding="utf-8"?>
<p:sldLayout xmlns:a="http://schemas.openxmlformats.org/drawingml/2006/main" xmlns:r="http://schemas.openxmlformats.org/officeDocument/2006/relationships" xmlns:p="http://schemas.openxmlformats.org/presentationml/2006/main" type="tx" showMasterSp="1" showMasterPhAnim="1">
  <p:cSld name="2 つのコンテンツ">
    <p:spTree>
      <p:nvGrpSpPr>
        <p:cNvPr id="1" name=""/>
        <p:cNvGrpSpPr/>
        <p:nvPr/>
      </p:nvGrpSpPr>
      <p:grpSpPr>
        <a:xfrm>
          <a:off x="0" y="0"/>
          <a:ext cx="0" cy="0"/>
          <a:chOff x="0" y="0"/>
          <a:chExt cx="0" cy="0"/>
        </a:xfrm>
      </p:grpSpPr>
      <p:sp>
        <p:nvSpPr>
          <p:cNvPr id="38" name="Shape 38"/>
          <p:cNvSpPr/>
          <p:nvPr>
            <p:ph type="title"/>
          </p:nvPr>
        </p:nvSpPr>
        <p:spPr>
          <a:prstGeom prst="rect">
            <a:avLst/>
          </a:prstGeom>
        </p:spPr>
        <p:txBody>
          <a:bodyPr/>
          <a:lstStyle/>
          <a:p>
            <a:pPr/>
            <a:r>
              <a:t>タイトルテキスト</a:t>
            </a:r>
          </a:p>
        </p:txBody>
      </p:sp>
      <p:sp>
        <p:nvSpPr>
          <p:cNvPr id="39" name="Shape 39"/>
          <p:cNvSpPr/>
          <p:nvPr>
            <p:ph type="body" sz="half" idx="1"/>
          </p:nvPr>
        </p:nvSpPr>
        <p:spPr>
          <a:xfrm>
            <a:off x="628650" y="1825625"/>
            <a:ext cx="3886200" cy="4351338"/>
          </a:xfrm>
          <a:prstGeom prst="rect">
            <a:avLst/>
          </a:prstGeom>
        </p:spPr>
        <p:txBody>
          <a:bodyPr/>
          <a:lstStyle/>
          <a:p>
            <a:pPr/>
            <a:r>
              <a:t>本文レベル1</a:t>
            </a:r>
          </a:p>
          <a:p>
            <a:pPr lvl="1"/>
            <a:r>
              <a:t>本文レベル2</a:t>
            </a:r>
          </a:p>
          <a:p>
            <a:pPr lvl="2"/>
            <a:r>
              <a:t>本文レベル3</a:t>
            </a:r>
          </a:p>
          <a:p>
            <a:pPr lvl="3"/>
            <a:r>
              <a:t>本文レベル4</a:t>
            </a:r>
          </a:p>
          <a:p>
            <a:pPr lvl="4"/>
            <a:r>
              <a:t>本文レベル 5</a:t>
            </a:r>
          </a:p>
        </p:txBody>
      </p:sp>
      <p:sp>
        <p:nvSpPr>
          <p:cNvPr id="40" name="Shape 40"/>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5.xml><?xml version="1.0" encoding="utf-8"?>
<p:sldLayout xmlns:a="http://schemas.openxmlformats.org/drawingml/2006/main" xmlns:r="http://schemas.openxmlformats.org/officeDocument/2006/relationships" xmlns:p="http://schemas.openxmlformats.org/presentationml/2006/main" type="tx" showMasterSp="1" showMasterPhAnim="1">
  <p:cSld name="比較">
    <p:spTree>
      <p:nvGrpSpPr>
        <p:cNvPr id="1" name=""/>
        <p:cNvGrpSpPr/>
        <p:nvPr/>
      </p:nvGrpSpPr>
      <p:grpSpPr>
        <a:xfrm>
          <a:off x="0" y="0"/>
          <a:ext cx="0" cy="0"/>
          <a:chOff x="0" y="0"/>
          <a:chExt cx="0" cy="0"/>
        </a:xfrm>
      </p:grpSpPr>
      <p:sp>
        <p:nvSpPr>
          <p:cNvPr id="47" name="Shape 47"/>
          <p:cNvSpPr/>
          <p:nvPr>
            <p:ph type="title"/>
          </p:nvPr>
        </p:nvSpPr>
        <p:spPr>
          <a:xfrm>
            <a:off x="629841" y="365125"/>
            <a:ext cx="7886701" cy="1325564"/>
          </a:xfrm>
          <a:prstGeom prst="rect">
            <a:avLst/>
          </a:prstGeom>
        </p:spPr>
        <p:txBody>
          <a:bodyPr/>
          <a:lstStyle/>
          <a:p>
            <a:pPr/>
            <a:r>
              <a:t>タイトルテキスト</a:t>
            </a:r>
          </a:p>
        </p:txBody>
      </p:sp>
      <p:sp>
        <p:nvSpPr>
          <p:cNvPr id="48" name="Shape 48"/>
          <p:cNvSpPr/>
          <p:nvPr>
            <p:ph type="body" sz="quarter" idx="1"/>
          </p:nvPr>
        </p:nvSpPr>
        <p:spPr>
          <a:xfrm>
            <a:off x="629841" y="1681163"/>
            <a:ext cx="3868341" cy="823913"/>
          </a:xfrm>
          <a:prstGeom prst="rect">
            <a:avLst/>
          </a:prstGeom>
        </p:spPr>
        <p:txBody>
          <a:bodyPr anchor="b"/>
          <a:lstStyle>
            <a:lvl1pPr marL="0" indent="0">
              <a:buSzTx/>
              <a:buFontTx/>
              <a:buNone/>
              <a:defRPr b="1" sz="2400"/>
            </a:lvl1pPr>
            <a:lvl2pPr marL="0" indent="457200">
              <a:buSzTx/>
              <a:buFontTx/>
              <a:buNone/>
              <a:defRPr b="1" sz="2400"/>
            </a:lvl2pPr>
            <a:lvl3pPr marL="0" indent="914400">
              <a:buSzTx/>
              <a:buFontTx/>
              <a:buNone/>
              <a:defRPr b="1" sz="2400"/>
            </a:lvl3pPr>
            <a:lvl4pPr marL="0" indent="1371600">
              <a:buSzTx/>
              <a:buFontTx/>
              <a:buNone/>
              <a:defRPr b="1" sz="2400"/>
            </a:lvl4pPr>
            <a:lvl5pPr marL="0" indent="1828800">
              <a:buSzTx/>
              <a:buFontTx/>
              <a:buNone/>
              <a:defRPr b="1" sz="2400"/>
            </a:lvl5pPr>
          </a:lstStyle>
          <a:p>
            <a:pPr/>
            <a:r>
              <a:t>本文レベル1</a:t>
            </a:r>
          </a:p>
          <a:p>
            <a:pPr lvl="1"/>
            <a:r>
              <a:t>本文レベル2</a:t>
            </a:r>
          </a:p>
          <a:p>
            <a:pPr lvl="2"/>
            <a:r>
              <a:t>本文レベル3</a:t>
            </a:r>
          </a:p>
          <a:p>
            <a:pPr lvl="3"/>
            <a:r>
              <a:t>本文レベル4</a:t>
            </a:r>
          </a:p>
          <a:p>
            <a:pPr lvl="4"/>
            <a:r>
              <a:t>本文レベル 5</a:t>
            </a:r>
          </a:p>
        </p:txBody>
      </p:sp>
      <p:sp>
        <p:nvSpPr>
          <p:cNvPr id="49" name="Shape 49"/>
          <p:cNvSpPr/>
          <p:nvPr>
            <p:ph type="body" sz="quarter" idx="13"/>
          </p:nvPr>
        </p:nvSpPr>
        <p:spPr>
          <a:xfrm>
            <a:off x="4629150" y="1681163"/>
            <a:ext cx="3887392" cy="823913"/>
          </a:xfrm>
          <a:prstGeom prst="rect">
            <a:avLst/>
          </a:prstGeom>
        </p:spPr>
        <p:txBody>
          <a:bodyPr anchor="b"/>
          <a:lstStyle/>
          <a:p>
            <a:pPr marL="0" indent="0">
              <a:buSzTx/>
              <a:buFontTx/>
              <a:buNone/>
              <a:defRPr b="1" sz="2400"/>
            </a:pPr>
          </a:p>
        </p:txBody>
      </p:sp>
      <p:sp>
        <p:nvSpPr>
          <p:cNvPr id="50" name="Shape 50"/>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6.xml><?xml version="1.0" encoding="utf-8"?>
<p:sldLayout xmlns:a="http://schemas.openxmlformats.org/drawingml/2006/main" xmlns:r="http://schemas.openxmlformats.org/officeDocument/2006/relationships" xmlns:p="http://schemas.openxmlformats.org/presentationml/2006/main" type="tx" showMasterSp="1" showMasterPhAnim="1">
  <p:cSld name="タイトルのみ">
    <p:spTree>
      <p:nvGrpSpPr>
        <p:cNvPr id="1" name=""/>
        <p:cNvGrpSpPr/>
        <p:nvPr/>
      </p:nvGrpSpPr>
      <p:grpSpPr>
        <a:xfrm>
          <a:off x="0" y="0"/>
          <a:ext cx="0" cy="0"/>
          <a:chOff x="0" y="0"/>
          <a:chExt cx="0" cy="0"/>
        </a:xfrm>
      </p:grpSpPr>
      <p:sp>
        <p:nvSpPr>
          <p:cNvPr id="57" name="Shape 57"/>
          <p:cNvSpPr/>
          <p:nvPr>
            <p:ph type="title"/>
          </p:nvPr>
        </p:nvSpPr>
        <p:spPr>
          <a:prstGeom prst="rect">
            <a:avLst/>
          </a:prstGeom>
        </p:spPr>
        <p:txBody>
          <a:bodyPr/>
          <a:lstStyle/>
          <a:p>
            <a:pPr/>
            <a:r>
              <a:t>タイトルテキスト</a:t>
            </a:r>
          </a:p>
        </p:txBody>
      </p:sp>
      <p:sp>
        <p:nvSpPr>
          <p:cNvPr id="58" name="Shape 58"/>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7.xml><?xml version="1.0" encoding="utf-8"?>
<p:sldLayout xmlns:a="http://schemas.openxmlformats.org/drawingml/2006/main" xmlns:r="http://schemas.openxmlformats.org/officeDocument/2006/relationships" xmlns:p="http://schemas.openxmlformats.org/presentationml/2006/main" type="tx" showMasterSp="1" showMasterPhAnim="1">
  <p:cSld name="白紙">
    <p:spTree>
      <p:nvGrpSpPr>
        <p:cNvPr id="1" name=""/>
        <p:cNvGrpSpPr/>
        <p:nvPr/>
      </p:nvGrpSpPr>
      <p:grpSpPr>
        <a:xfrm>
          <a:off x="0" y="0"/>
          <a:ext cx="0" cy="0"/>
          <a:chOff x="0" y="0"/>
          <a:chExt cx="0" cy="0"/>
        </a:xfrm>
      </p:grpSpPr>
      <p:sp>
        <p:nvSpPr>
          <p:cNvPr id="65" name="Shape 65"/>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8.xml><?xml version="1.0" encoding="utf-8"?>
<p:sldLayout xmlns:a="http://schemas.openxmlformats.org/drawingml/2006/main" xmlns:r="http://schemas.openxmlformats.org/officeDocument/2006/relationships" xmlns:p="http://schemas.openxmlformats.org/presentationml/2006/main" type="tx" showMasterSp="1" showMasterPhAnim="1">
  <p:cSld name="タイトル付きの&#10;コンテンツ">
    <p:spTree>
      <p:nvGrpSpPr>
        <p:cNvPr id="1" name=""/>
        <p:cNvGrpSpPr/>
        <p:nvPr/>
      </p:nvGrpSpPr>
      <p:grpSpPr>
        <a:xfrm>
          <a:off x="0" y="0"/>
          <a:ext cx="0" cy="0"/>
          <a:chOff x="0" y="0"/>
          <a:chExt cx="0" cy="0"/>
        </a:xfrm>
      </p:grpSpPr>
      <p:sp>
        <p:nvSpPr>
          <p:cNvPr id="72" name="Shape 72"/>
          <p:cNvSpPr/>
          <p:nvPr>
            <p:ph type="title"/>
          </p:nvPr>
        </p:nvSpPr>
        <p:spPr>
          <a:xfrm>
            <a:off x="629841" y="457200"/>
            <a:ext cx="2949178" cy="1600200"/>
          </a:xfrm>
          <a:prstGeom prst="rect">
            <a:avLst/>
          </a:prstGeom>
        </p:spPr>
        <p:txBody>
          <a:bodyPr anchor="b"/>
          <a:lstStyle>
            <a:lvl1pPr>
              <a:defRPr sz="3200"/>
            </a:lvl1pPr>
          </a:lstStyle>
          <a:p>
            <a:pPr/>
            <a:r>
              <a:t>タイトルテキスト</a:t>
            </a:r>
          </a:p>
        </p:txBody>
      </p:sp>
      <p:sp>
        <p:nvSpPr>
          <p:cNvPr id="73" name="Shape 73"/>
          <p:cNvSpPr/>
          <p:nvPr>
            <p:ph type="body" sz="half" idx="1"/>
          </p:nvPr>
        </p:nvSpPr>
        <p:spPr>
          <a:xfrm>
            <a:off x="3887391" y="987425"/>
            <a:ext cx="4629151" cy="4873626"/>
          </a:xfrm>
          <a:prstGeom prst="rect">
            <a:avLst/>
          </a:prstGeom>
        </p:spPr>
        <p:txBody>
          <a:bodyPr/>
          <a:lstStyle>
            <a:lvl1pPr>
              <a:defRPr sz="3200"/>
            </a:lvl1pPr>
            <a:lvl2pPr marL="718457" indent="-261257">
              <a:defRPr sz="3200"/>
            </a:lvl2pPr>
            <a:lvl3pPr marL="1219200" indent="-304800">
              <a:defRPr sz="3200"/>
            </a:lvl3pPr>
            <a:lvl4pPr marL="1737360" indent="-365760">
              <a:defRPr sz="3200"/>
            </a:lvl4pPr>
            <a:lvl5pPr marL="2194560" indent="-365760">
              <a:defRPr sz="3200"/>
            </a:lvl5pPr>
          </a:lstStyle>
          <a:p>
            <a:pPr/>
            <a:r>
              <a:t>本文レベル1</a:t>
            </a:r>
          </a:p>
          <a:p>
            <a:pPr lvl="1"/>
            <a:r>
              <a:t>本文レベル2</a:t>
            </a:r>
          </a:p>
          <a:p>
            <a:pPr lvl="2"/>
            <a:r>
              <a:t>本文レベル3</a:t>
            </a:r>
          </a:p>
          <a:p>
            <a:pPr lvl="3"/>
            <a:r>
              <a:t>本文レベル4</a:t>
            </a:r>
          </a:p>
          <a:p>
            <a:pPr lvl="4"/>
            <a:r>
              <a:t>本文レベル 5</a:t>
            </a:r>
          </a:p>
        </p:txBody>
      </p:sp>
      <p:sp>
        <p:nvSpPr>
          <p:cNvPr id="74" name="Shape 74"/>
          <p:cNvSpPr/>
          <p:nvPr>
            <p:ph type="body" sz="quarter" idx="13"/>
          </p:nvPr>
        </p:nvSpPr>
        <p:spPr>
          <a:xfrm>
            <a:off x="629840" y="2057400"/>
            <a:ext cx="2949180" cy="3811588"/>
          </a:xfrm>
          <a:prstGeom prst="rect">
            <a:avLst/>
          </a:prstGeom>
        </p:spPr>
        <p:txBody>
          <a:bodyPr/>
          <a:lstStyle/>
          <a:p>
            <a:pPr marL="0" indent="0">
              <a:buSzTx/>
              <a:buFontTx/>
              <a:buNone/>
              <a:defRPr sz="1600"/>
            </a:pPr>
          </a:p>
        </p:txBody>
      </p:sp>
      <p:sp>
        <p:nvSpPr>
          <p:cNvPr id="75" name="Shape 75"/>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Layouts/slideLayout9.xml><?xml version="1.0" encoding="utf-8"?>
<p:sldLayout xmlns:a="http://schemas.openxmlformats.org/drawingml/2006/main" xmlns:r="http://schemas.openxmlformats.org/officeDocument/2006/relationships" xmlns:p="http://schemas.openxmlformats.org/presentationml/2006/main" type="tx" showMasterSp="1" showMasterPhAnim="1">
  <p:cSld name="タイトル付きの図">
    <p:spTree>
      <p:nvGrpSpPr>
        <p:cNvPr id="1" name=""/>
        <p:cNvGrpSpPr/>
        <p:nvPr/>
      </p:nvGrpSpPr>
      <p:grpSpPr>
        <a:xfrm>
          <a:off x="0" y="0"/>
          <a:ext cx="0" cy="0"/>
          <a:chOff x="0" y="0"/>
          <a:chExt cx="0" cy="0"/>
        </a:xfrm>
      </p:grpSpPr>
      <p:sp>
        <p:nvSpPr>
          <p:cNvPr id="82" name="Shape 82"/>
          <p:cNvSpPr/>
          <p:nvPr>
            <p:ph type="title"/>
          </p:nvPr>
        </p:nvSpPr>
        <p:spPr>
          <a:xfrm>
            <a:off x="629841" y="457200"/>
            <a:ext cx="2949178" cy="1600200"/>
          </a:xfrm>
          <a:prstGeom prst="rect">
            <a:avLst/>
          </a:prstGeom>
        </p:spPr>
        <p:txBody>
          <a:bodyPr anchor="b"/>
          <a:lstStyle>
            <a:lvl1pPr>
              <a:defRPr sz="3200"/>
            </a:lvl1pPr>
          </a:lstStyle>
          <a:p>
            <a:pPr/>
            <a:r>
              <a:t>タイトルテキスト</a:t>
            </a:r>
          </a:p>
        </p:txBody>
      </p:sp>
      <p:sp>
        <p:nvSpPr>
          <p:cNvPr id="83" name="Shape 83"/>
          <p:cNvSpPr/>
          <p:nvPr>
            <p:ph type="pic" sz="half" idx="13"/>
          </p:nvPr>
        </p:nvSpPr>
        <p:spPr>
          <a:xfrm>
            <a:off x="3887391" y="987425"/>
            <a:ext cx="4629151" cy="4873626"/>
          </a:xfrm>
          <a:prstGeom prst="rect">
            <a:avLst/>
          </a:prstGeom>
        </p:spPr>
        <p:txBody>
          <a:bodyPr lIns="91439" rIns="91439">
            <a:noAutofit/>
          </a:bodyPr>
          <a:lstStyle/>
          <a:p>
            <a:pPr/>
          </a:p>
        </p:txBody>
      </p:sp>
      <p:sp>
        <p:nvSpPr>
          <p:cNvPr id="84" name="Shape 84"/>
          <p:cNvSpPr/>
          <p:nvPr>
            <p:ph type="body" sz="quarter" idx="1"/>
          </p:nvPr>
        </p:nvSpPr>
        <p:spPr>
          <a:xfrm>
            <a:off x="629841" y="2057400"/>
            <a:ext cx="2949178" cy="3811588"/>
          </a:xfrm>
          <a:prstGeom prst="rect">
            <a:avLst/>
          </a:prstGeom>
        </p:spPr>
        <p:txBody>
          <a:bodyPr/>
          <a:lstStyle>
            <a:lvl1pPr marL="0" indent="0">
              <a:buSzTx/>
              <a:buFontTx/>
              <a:buNone/>
              <a:defRPr sz="1600"/>
            </a:lvl1pPr>
            <a:lvl2pPr marL="0" indent="457200">
              <a:buSzTx/>
              <a:buFontTx/>
              <a:buNone/>
              <a:defRPr sz="1600"/>
            </a:lvl2pPr>
            <a:lvl3pPr marL="0" indent="914400">
              <a:buSzTx/>
              <a:buFontTx/>
              <a:buNone/>
              <a:defRPr sz="1600"/>
            </a:lvl3pPr>
            <a:lvl4pPr marL="0" indent="1371600">
              <a:buSzTx/>
              <a:buFontTx/>
              <a:buNone/>
              <a:defRPr sz="1600"/>
            </a:lvl4pPr>
            <a:lvl5pPr marL="0" indent="1828800">
              <a:buSzTx/>
              <a:buFontTx/>
              <a:buNone/>
              <a:defRPr sz="1600"/>
            </a:lvl5pPr>
          </a:lstStyle>
          <a:p>
            <a:pPr/>
            <a:r>
              <a:t>本文レベル1</a:t>
            </a:r>
          </a:p>
          <a:p>
            <a:pPr lvl="1"/>
            <a:r>
              <a:t>本文レベル2</a:t>
            </a:r>
          </a:p>
          <a:p>
            <a:pPr lvl="2"/>
            <a:r>
              <a:t>本文レベル3</a:t>
            </a:r>
          </a:p>
          <a:p>
            <a:pPr lvl="3"/>
            <a:r>
              <a:t>本文レベル4</a:t>
            </a:r>
          </a:p>
          <a:p>
            <a:pPr lvl="4"/>
            <a:r>
              <a:t>本文レベル 5</a:t>
            </a:r>
          </a:p>
        </p:txBody>
      </p:sp>
      <p:sp>
        <p:nvSpPr>
          <p:cNvPr id="85" name="Shape 85"/>
          <p:cNvSpPr/>
          <p:nvPr>
            <p:ph type="sldNum" sz="quarter" idx="2"/>
          </p:nvPr>
        </p:nvSpPr>
        <p:spPr>
          <a:prstGeom prst="rect">
            <a:avLst/>
          </a:prstGeom>
        </p:spPr>
        <p:txBody>
          <a:bodyPr/>
          <a:lstStyle/>
          <a:p>
            <a:pPr/>
            <a:fld id="{86CB4B4D-7CA3-9044-876B-883B54F8677D}" type="slidenum"/>
          </a:p>
        </p:txBody>
      </p:sp>
    </p:spTree>
  </p:cSld>
  <p:clrMapOvr>
    <a:masterClrMapping/>
  </p:clrMapOvr>
  <p:transition xmlns:p14="http://schemas.microsoft.com/office/powerpoint/2010/main" spd="med" advClick="1"/>
</p:sldLayout>
</file>

<file path=ppt/slideMasters/_rels/slideMaster1.xml.rels><?xml version="1.0" encoding="UTF-8" standalone="yes"?><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p:bgPr>
    </p:bg>
    <p:spTree>
      <p:nvGrpSpPr>
        <p:cNvPr id="1" name=""/>
        <p:cNvGrpSpPr/>
        <p:nvPr/>
      </p:nvGrpSpPr>
      <p:grpSpPr>
        <a:xfrm>
          <a:off x="0" y="0"/>
          <a:ext cx="0" cy="0"/>
          <a:chOff x="0" y="0"/>
          <a:chExt cx="0" cy="0"/>
        </a:xfrm>
      </p:grpSpPr>
      <p:sp>
        <p:nvSpPr>
          <p:cNvPr id="2" name="Shape 2"/>
          <p:cNvSpPr/>
          <p:nvPr>
            <p:ph type="title"/>
          </p:nvPr>
        </p:nvSpPr>
        <p:spPr>
          <a:xfrm>
            <a:off x="628650" y="365125"/>
            <a:ext cx="7886700" cy="1325564"/>
          </a:xfrm>
          <a:prstGeom prst="rect">
            <a:avLst/>
          </a:prstGeom>
          <a:ln w="12700">
            <a:miter lim="400000"/>
          </a:ln>
          <a:extLst>
            <a:ext uri="{C572A759-6A51-4108-AA02-DFA0A04FC94B}">
              <ma14:wrappingTextBoxFlag xmlns:ma14="http://schemas.microsoft.com/office/mac/drawingml/2011/main" val="1"/>
            </a:ext>
          </a:extLst>
        </p:spPr>
        <p:txBody>
          <a:bodyPr lIns="45719" rIns="45719" anchor="ctr">
            <a:normAutofit fontScale="100000" lnSpcReduction="0"/>
          </a:bodyPr>
          <a:lstStyle/>
          <a:p>
            <a:pPr/>
            <a:r>
              <a:t>タイトルテキスト</a:t>
            </a:r>
          </a:p>
        </p:txBody>
      </p:sp>
      <p:sp>
        <p:nvSpPr>
          <p:cNvPr id="3" name="Shape 3"/>
          <p:cNvSpPr/>
          <p:nvPr>
            <p:ph type="body" idx="1"/>
          </p:nvPr>
        </p:nvSpPr>
        <p:spPr>
          <a:xfrm>
            <a:off x="628650" y="1825625"/>
            <a:ext cx="7886700" cy="4351338"/>
          </a:xfrm>
          <a:prstGeom prst="rect">
            <a:avLst/>
          </a:prstGeom>
          <a:ln w="12700">
            <a:miter lim="400000"/>
          </a:ln>
          <a:extLst>
            <a:ext uri="{C572A759-6A51-4108-AA02-DFA0A04FC94B}">
              <ma14:wrappingTextBoxFlag xmlns:ma14="http://schemas.microsoft.com/office/mac/drawingml/2011/main" val="1"/>
            </a:ext>
          </a:extLst>
        </p:spPr>
        <p:txBody>
          <a:bodyPr lIns="45719" rIns="45719">
            <a:normAutofit fontScale="100000" lnSpcReduction="0"/>
          </a:bodyPr>
          <a:lstStyle/>
          <a:p>
            <a:pPr/>
            <a:r>
              <a:t>本文レベル1</a:t>
            </a:r>
          </a:p>
          <a:p>
            <a:pPr lvl="1"/>
            <a:r>
              <a:t>本文レベル2</a:t>
            </a:r>
          </a:p>
          <a:p>
            <a:pPr lvl="2"/>
            <a:r>
              <a:t>本文レベル3</a:t>
            </a:r>
          </a:p>
          <a:p>
            <a:pPr lvl="3"/>
            <a:r>
              <a:t>本文レベル4</a:t>
            </a:r>
          </a:p>
          <a:p>
            <a:pPr lvl="4"/>
            <a:r>
              <a:t>本文レベル 5</a:t>
            </a:r>
          </a:p>
        </p:txBody>
      </p:sp>
      <p:sp>
        <p:nvSpPr>
          <p:cNvPr id="4" name="Shape 4"/>
          <p:cNvSpPr/>
          <p:nvPr>
            <p:ph type="sldNum" sz="quarter" idx="2"/>
          </p:nvPr>
        </p:nvSpPr>
        <p:spPr>
          <a:xfrm>
            <a:off x="8251368" y="6404294"/>
            <a:ext cx="263983" cy="269241"/>
          </a:xfrm>
          <a:prstGeom prst="rect">
            <a:avLst/>
          </a:prstGeom>
          <a:ln w="12700">
            <a:miter lim="400000"/>
          </a:ln>
        </p:spPr>
        <p:txBody>
          <a:bodyPr wrap="none" lIns="45719" rIns="45719" anchor="ctr">
            <a:spAutoFit/>
          </a:bodyPr>
          <a:lstStyle>
            <a:lvl1pPr algn="r">
              <a:defRPr sz="1200">
                <a:solidFill>
                  <a:srgbClr val="888888"/>
                </a:solidFill>
              </a:defRPr>
            </a:lvl1pPr>
          </a:lstStyle>
          <a:p>
            <a:pPr/>
            <a:fld id="{86CB4B4D-7CA3-9044-876B-883B54F8677D}" type="slidenum"/>
          </a:p>
        </p:txBody>
      </p:sp>
    </p:spTree>
  </p:cSld>
  <p:clrMap bg1="lt1" tx1="dk1" bg2="lt2"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transition xmlns:p14="http://schemas.microsoft.com/office/powerpoint/2010/main" spd="med" advClick="1"/>
  <p:txStyles>
    <p:titleStyle>
      <a:lvl1pPr marL="0" marR="0" indent="0" algn="l" defTabSz="914400" rtl="0" latinLnBrk="0">
        <a:lnSpc>
          <a:spcPct val="90000"/>
        </a:lnSpc>
        <a:spcBef>
          <a:spcPts val="0"/>
        </a:spcBef>
        <a:spcAft>
          <a:spcPts val="0"/>
        </a:spcAft>
        <a:buClrTx/>
        <a:buSzTx/>
        <a:buFontTx/>
        <a:buNone/>
        <a:tabLst/>
        <a:defRPr b="0" baseline="0" cap="none" i="0" spc="0" strike="noStrike" sz="4400" u="none">
          <a:ln>
            <a:noFill/>
          </a:ln>
          <a:solidFill>
            <a:srgbClr val="000000"/>
          </a:solidFill>
          <a:uFillTx/>
          <a:latin typeface="Calibri Light"/>
          <a:ea typeface="Calibri Light"/>
          <a:cs typeface="Calibri Light"/>
          <a:sym typeface="Calibri Light"/>
        </a:defRPr>
      </a:lvl1pPr>
      <a:lvl2pPr marL="0" marR="0" indent="0" algn="l" defTabSz="914400" rtl="0" latinLnBrk="0">
        <a:lnSpc>
          <a:spcPct val="90000"/>
        </a:lnSpc>
        <a:spcBef>
          <a:spcPts val="0"/>
        </a:spcBef>
        <a:spcAft>
          <a:spcPts val="0"/>
        </a:spcAft>
        <a:buClrTx/>
        <a:buSzTx/>
        <a:buFontTx/>
        <a:buNone/>
        <a:tabLst/>
        <a:defRPr b="0" baseline="0" cap="none" i="0" spc="0" strike="noStrike" sz="4400" u="none">
          <a:ln>
            <a:noFill/>
          </a:ln>
          <a:solidFill>
            <a:srgbClr val="000000"/>
          </a:solidFill>
          <a:uFillTx/>
          <a:latin typeface="Calibri Light"/>
          <a:ea typeface="Calibri Light"/>
          <a:cs typeface="Calibri Light"/>
          <a:sym typeface="Calibri Light"/>
        </a:defRPr>
      </a:lvl2pPr>
      <a:lvl3pPr marL="0" marR="0" indent="0" algn="l" defTabSz="914400" rtl="0" latinLnBrk="0">
        <a:lnSpc>
          <a:spcPct val="90000"/>
        </a:lnSpc>
        <a:spcBef>
          <a:spcPts val="0"/>
        </a:spcBef>
        <a:spcAft>
          <a:spcPts val="0"/>
        </a:spcAft>
        <a:buClrTx/>
        <a:buSzTx/>
        <a:buFontTx/>
        <a:buNone/>
        <a:tabLst/>
        <a:defRPr b="0" baseline="0" cap="none" i="0" spc="0" strike="noStrike" sz="4400" u="none">
          <a:ln>
            <a:noFill/>
          </a:ln>
          <a:solidFill>
            <a:srgbClr val="000000"/>
          </a:solidFill>
          <a:uFillTx/>
          <a:latin typeface="Calibri Light"/>
          <a:ea typeface="Calibri Light"/>
          <a:cs typeface="Calibri Light"/>
          <a:sym typeface="Calibri Light"/>
        </a:defRPr>
      </a:lvl3pPr>
      <a:lvl4pPr marL="0" marR="0" indent="0" algn="l" defTabSz="914400" rtl="0" latinLnBrk="0">
        <a:lnSpc>
          <a:spcPct val="90000"/>
        </a:lnSpc>
        <a:spcBef>
          <a:spcPts val="0"/>
        </a:spcBef>
        <a:spcAft>
          <a:spcPts val="0"/>
        </a:spcAft>
        <a:buClrTx/>
        <a:buSzTx/>
        <a:buFontTx/>
        <a:buNone/>
        <a:tabLst/>
        <a:defRPr b="0" baseline="0" cap="none" i="0" spc="0" strike="noStrike" sz="4400" u="none">
          <a:ln>
            <a:noFill/>
          </a:ln>
          <a:solidFill>
            <a:srgbClr val="000000"/>
          </a:solidFill>
          <a:uFillTx/>
          <a:latin typeface="Calibri Light"/>
          <a:ea typeface="Calibri Light"/>
          <a:cs typeface="Calibri Light"/>
          <a:sym typeface="Calibri Light"/>
        </a:defRPr>
      </a:lvl4pPr>
      <a:lvl5pPr marL="0" marR="0" indent="0" algn="l" defTabSz="914400" rtl="0" latinLnBrk="0">
        <a:lnSpc>
          <a:spcPct val="90000"/>
        </a:lnSpc>
        <a:spcBef>
          <a:spcPts val="0"/>
        </a:spcBef>
        <a:spcAft>
          <a:spcPts val="0"/>
        </a:spcAft>
        <a:buClrTx/>
        <a:buSzTx/>
        <a:buFontTx/>
        <a:buNone/>
        <a:tabLst/>
        <a:defRPr b="0" baseline="0" cap="none" i="0" spc="0" strike="noStrike" sz="4400" u="none">
          <a:ln>
            <a:noFill/>
          </a:ln>
          <a:solidFill>
            <a:srgbClr val="000000"/>
          </a:solidFill>
          <a:uFillTx/>
          <a:latin typeface="Calibri Light"/>
          <a:ea typeface="Calibri Light"/>
          <a:cs typeface="Calibri Light"/>
          <a:sym typeface="Calibri Light"/>
        </a:defRPr>
      </a:lvl5pPr>
      <a:lvl6pPr marL="0" marR="0" indent="0" algn="l" defTabSz="914400" rtl="0" latinLnBrk="0">
        <a:lnSpc>
          <a:spcPct val="90000"/>
        </a:lnSpc>
        <a:spcBef>
          <a:spcPts val="0"/>
        </a:spcBef>
        <a:spcAft>
          <a:spcPts val="0"/>
        </a:spcAft>
        <a:buClrTx/>
        <a:buSzTx/>
        <a:buFontTx/>
        <a:buNone/>
        <a:tabLst/>
        <a:defRPr b="0" baseline="0" cap="none" i="0" spc="0" strike="noStrike" sz="4400" u="none">
          <a:ln>
            <a:noFill/>
          </a:ln>
          <a:solidFill>
            <a:srgbClr val="000000"/>
          </a:solidFill>
          <a:uFillTx/>
          <a:latin typeface="Calibri Light"/>
          <a:ea typeface="Calibri Light"/>
          <a:cs typeface="Calibri Light"/>
          <a:sym typeface="Calibri Light"/>
        </a:defRPr>
      </a:lvl6pPr>
      <a:lvl7pPr marL="0" marR="0" indent="0" algn="l" defTabSz="914400" rtl="0" latinLnBrk="0">
        <a:lnSpc>
          <a:spcPct val="90000"/>
        </a:lnSpc>
        <a:spcBef>
          <a:spcPts val="0"/>
        </a:spcBef>
        <a:spcAft>
          <a:spcPts val="0"/>
        </a:spcAft>
        <a:buClrTx/>
        <a:buSzTx/>
        <a:buFontTx/>
        <a:buNone/>
        <a:tabLst/>
        <a:defRPr b="0" baseline="0" cap="none" i="0" spc="0" strike="noStrike" sz="4400" u="none">
          <a:ln>
            <a:noFill/>
          </a:ln>
          <a:solidFill>
            <a:srgbClr val="000000"/>
          </a:solidFill>
          <a:uFillTx/>
          <a:latin typeface="Calibri Light"/>
          <a:ea typeface="Calibri Light"/>
          <a:cs typeface="Calibri Light"/>
          <a:sym typeface="Calibri Light"/>
        </a:defRPr>
      </a:lvl7pPr>
      <a:lvl8pPr marL="0" marR="0" indent="0" algn="l" defTabSz="914400" rtl="0" latinLnBrk="0">
        <a:lnSpc>
          <a:spcPct val="90000"/>
        </a:lnSpc>
        <a:spcBef>
          <a:spcPts val="0"/>
        </a:spcBef>
        <a:spcAft>
          <a:spcPts val="0"/>
        </a:spcAft>
        <a:buClrTx/>
        <a:buSzTx/>
        <a:buFontTx/>
        <a:buNone/>
        <a:tabLst/>
        <a:defRPr b="0" baseline="0" cap="none" i="0" spc="0" strike="noStrike" sz="4400" u="none">
          <a:ln>
            <a:noFill/>
          </a:ln>
          <a:solidFill>
            <a:srgbClr val="000000"/>
          </a:solidFill>
          <a:uFillTx/>
          <a:latin typeface="Calibri Light"/>
          <a:ea typeface="Calibri Light"/>
          <a:cs typeface="Calibri Light"/>
          <a:sym typeface="Calibri Light"/>
        </a:defRPr>
      </a:lvl8pPr>
      <a:lvl9pPr marL="0" marR="0" indent="0" algn="l" defTabSz="914400" rtl="0" latinLnBrk="0">
        <a:lnSpc>
          <a:spcPct val="90000"/>
        </a:lnSpc>
        <a:spcBef>
          <a:spcPts val="0"/>
        </a:spcBef>
        <a:spcAft>
          <a:spcPts val="0"/>
        </a:spcAft>
        <a:buClrTx/>
        <a:buSzTx/>
        <a:buFontTx/>
        <a:buNone/>
        <a:tabLst/>
        <a:defRPr b="0" baseline="0" cap="none" i="0" spc="0" strike="noStrike" sz="4400" u="none">
          <a:ln>
            <a:noFill/>
          </a:ln>
          <a:solidFill>
            <a:srgbClr val="000000"/>
          </a:solidFill>
          <a:uFillTx/>
          <a:latin typeface="Calibri Light"/>
          <a:ea typeface="Calibri Light"/>
          <a:cs typeface="Calibri Light"/>
          <a:sym typeface="Calibri Light"/>
        </a:defRPr>
      </a:lvl9pPr>
    </p:titleStyle>
    <p:bodyStyle>
      <a:lvl1pPr marL="228600" marR="0" indent="-2286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Calibri"/>
          <a:ea typeface="Calibri"/>
          <a:cs typeface="Calibri"/>
          <a:sym typeface="Calibri"/>
        </a:defRPr>
      </a:lvl1pPr>
      <a:lvl2pPr marL="723900" marR="0" indent="-2667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Calibri"/>
          <a:ea typeface="Calibri"/>
          <a:cs typeface="Calibri"/>
          <a:sym typeface="Calibri"/>
        </a:defRPr>
      </a:lvl2pPr>
      <a:lvl3pPr marL="1234439" marR="0" indent="-320039"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Calibri"/>
          <a:ea typeface="Calibri"/>
          <a:cs typeface="Calibri"/>
          <a:sym typeface="Calibri"/>
        </a:defRPr>
      </a:lvl3pPr>
      <a:lvl4pPr marL="1727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Calibri"/>
          <a:ea typeface="Calibri"/>
          <a:cs typeface="Calibri"/>
          <a:sym typeface="Calibri"/>
        </a:defRPr>
      </a:lvl4pPr>
      <a:lvl5pPr marL="21844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Calibri"/>
          <a:ea typeface="Calibri"/>
          <a:cs typeface="Calibri"/>
          <a:sym typeface="Calibri"/>
        </a:defRPr>
      </a:lvl5pPr>
      <a:lvl6pPr marL="26416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Calibri"/>
          <a:ea typeface="Calibri"/>
          <a:cs typeface="Calibri"/>
          <a:sym typeface="Calibri"/>
        </a:defRPr>
      </a:lvl6pPr>
      <a:lvl7pPr marL="30988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Calibri"/>
          <a:ea typeface="Calibri"/>
          <a:cs typeface="Calibri"/>
          <a:sym typeface="Calibri"/>
        </a:defRPr>
      </a:lvl7pPr>
      <a:lvl8pPr marL="35560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Calibri"/>
          <a:ea typeface="Calibri"/>
          <a:cs typeface="Calibri"/>
          <a:sym typeface="Calibri"/>
        </a:defRPr>
      </a:lvl8pPr>
      <a:lvl9pPr marL="4013200" marR="0" indent="-355600" algn="l" defTabSz="914400" rtl="0" latinLnBrk="0">
        <a:lnSpc>
          <a:spcPct val="90000"/>
        </a:lnSpc>
        <a:spcBef>
          <a:spcPts val="1000"/>
        </a:spcBef>
        <a:spcAft>
          <a:spcPts val="0"/>
        </a:spcAft>
        <a:buClrTx/>
        <a:buSzPct val="100000"/>
        <a:buFont typeface="Arial"/>
        <a:buChar char="•"/>
        <a:tabLst/>
        <a:defRPr b="0" baseline="0" cap="none" i="0" spc="0" strike="noStrike" sz="2800" u="none">
          <a:ln>
            <a:noFill/>
          </a:ln>
          <a:solidFill>
            <a:srgbClr val="000000"/>
          </a:solidFill>
          <a:uFillTx/>
          <a:latin typeface="Calibri"/>
          <a:ea typeface="Calibri"/>
          <a:cs typeface="Calibri"/>
          <a:sym typeface="Calibri"/>
        </a:defRPr>
      </a:lvl9pPr>
    </p:bodyStyle>
    <p:otherStyle>
      <a:lvl1pPr marL="0" marR="0" indent="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1pPr>
      <a:lvl2pPr marL="0" marR="0" indent="457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2pPr>
      <a:lvl3pPr marL="0" marR="0" indent="914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3pPr>
      <a:lvl4pPr marL="0" marR="0" indent="1371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4pPr>
      <a:lvl5pPr marL="0" marR="0" indent="18288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5pPr>
      <a:lvl6pPr marL="0" marR="0" indent="22860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6pPr>
      <a:lvl7pPr marL="0" marR="0" indent="27432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7pPr>
      <a:lvl8pPr marL="0" marR="0" indent="32004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8pPr>
      <a:lvl9pPr marL="0" marR="0" indent="3657600" algn="r" defTabSz="914400" rtl="0" latinLnBrk="0">
        <a:lnSpc>
          <a:spcPct val="100000"/>
        </a:lnSpc>
        <a:spcBef>
          <a:spcPts val="0"/>
        </a:spcBef>
        <a:spcAft>
          <a:spcPts val="0"/>
        </a:spcAft>
        <a:buClrTx/>
        <a:buSzTx/>
        <a:buFontTx/>
        <a:buNone/>
        <a:tabLst/>
        <a:defRPr b="0" baseline="0" cap="none" i="0" spc="0" strike="noStrike" sz="1200" u="none">
          <a:ln>
            <a:noFill/>
          </a:ln>
          <a:solidFill>
            <a:schemeClr val="tx1"/>
          </a:solidFill>
          <a:uFillTx/>
          <a:latin typeface="+mn-lt"/>
          <a:ea typeface="+mn-ea"/>
          <a:cs typeface="+mn-cs"/>
          <a:sym typeface="Calibri"/>
        </a:defRPr>
      </a:lvl9pPr>
    </p:otherStyle>
  </p:txStyles>
</p:sldMaster>
</file>

<file path=ppt/slides/_rels/slide1.xml.rels><?xml version="1.0" encoding="UTF-8" standalone="yes"?><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13.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15.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 Id="rId3" Type="http://schemas.openxmlformats.org/officeDocument/2006/relationships/image" Target="../media/image6.png"/></Relationships>

</file>

<file path=ppt/slides/_rels/slide16.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18.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 Id="rId3" Type="http://schemas.openxmlformats.org/officeDocument/2006/relationships/image" Target="../media/image8.png"/></Relationships>

</file>

<file path=ppt/slides/_rels/slide1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9.png"/></Relationships>

</file>

<file path=ppt/slides/_rels/slide2.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21.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 Id="rId3" Type="http://schemas.openxmlformats.org/officeDocument/2006/relationships/image" Target="../media/image11.png"/></Relationships>

</file>

<file path=ppt/slides/_rels/slide22.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23.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24.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2.png"/></Relationships>

</file>

<file path=ppt/slides/_rels/slide25.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3.png"/></Relationships>

</file>

<file path=ppt/slides/_rels/slide26.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 Id="rId3" Type="http://schemas.openxmlformats.org/officeDocument/2006/relationships/image" Target="../media/image15.png"/></Relationships>

</file>

<file path=ppt/slides/_rels/slide27.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28.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7.png"/></Relationships>

</file>

<file path=ppt/slides/_rels/slide29.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image" Target="../media/image18.png"/></Relationships>

</file>

<file path=ppt/slides/_rels/slide3.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 Id="rId3" Type="http://schemas.openxmlformats.org/officeDocument/2006/relationships/image" Target="../media/image2.png"/></Relationships>

</file>

<file path=ppt/slides/_rels/slide30.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31.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9.png"/></Relationships>

</file>

<file path=ppt/slides/_rels/slide32.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0.png"/></Relationships>

</file>

<file path=ppt/slides/_rels/slide33.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png"/></Relationships>

</file>

<file path=ppt/slides/_rels/slide34.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png"/></Relationships>

</file>

<file path=ppt/slides/_rels/slide35.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36.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3.png"/></Relationships>

</file>

<file path=ppt/slides/_rels/slide38.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4.png"/><Relationship Id="rId3" Type="http://schemas.openxmlformats.org/officeDocument/2006/relationships/image" Target="../media/image1.jpeg"/><Relationship Id="rId4" Type="http://schemas.openxmlformats.org/officeDocument/2006/relationships/image" Target="../media/image2.jpeg"/><Relationship Id="rId5" Type="http://schemas.openxmlformats.org/officeDocument/2006/relationships/image" Target="../media/image3.jpeg"/><Relationship Id="rId6" Type="http://schemas.openxmlformats.org/officeDocument/2006/relationships/image" Target="../media/image4.jpeg"/><Relationship Id="rId7" Type="http://schemas.openxmlformats.org/officeDocument/2006/relationships/image" Target="../media/image5.jpeg"/></Relationships>

</file>

<file path=ppt/slides/_rels/slide39.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5.png"/></Relationships>

</file>

<file path=ppt/slides/_rels/slide4.xml.rels><?xml version="1.0" encoding="UTF-8" standalone="yes"?><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video" Target="../media/media1.mp4"/><Relationship Id="rId3" Type="http://schemas.microsoft.com/office/2007/relationships/media" Target="../media/media1.mp4"/><Relationship Id="rId4" Type="http://schemas.openxmlformats.org/officeDocument/2006/relationships/image" Target="../media/image3.png"/></Relationships>

</file>

<file path=ppt/slides/_rels/slide40.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3.png"/></Relationships>

</file>

<file path=ppt/slides/_rels/slide41.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 Id="rId3" Type="http://schemas.openxmlformats.org/officeDocument/2006/relationships/image" Target="../media/image26.png"/></Relationships>

</file>

<file path=ppt/slides/_rels/slide42.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44.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46.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47.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48.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7.png"/><Relationship Id="rId3" Type="http://schemas.openxmlformats.org/officeDocument/2006/relationships/image" Target="../media/image28.png"/><Relationship Id="rId4" Type="http://schemas.openxmlformats.org/officeDocument/2006/relationships/image" Target="../media/image29.png"/></Relationships>

</file>

<file path=ppt/slides/_rels/slide49.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0.png"/><Relationship Id="rId3" Type="http://schemas.openxmlformats.org/officeDocument/2006/relationships/image" Target="../media/image31.png"/></Relationships>

</file>

<file path=ppt/slides/_rels/slide5.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50.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2.png"/><Relationship Id="rId3" Type="http://schemas.openxmlformats.org/officeDocument/2006/relationships/image" Target="../media/image33.png"/><Relationship Id="rId4" Type="http://schemas.openxmlformats.org/officeDocument/2006/relationships/image" Target="../media/image34.png"/></Relationships>

</file>

<file path=ppt/slides/_rels/slide51.xml.rels><?xml version="1.0" encoding="UTF-8" standalone="yes"?><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5.png"/></Relationships>

</file>

<file path=ppt/slides/_rels/slide52.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53.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54.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55.xml.rels><?xml version="1.0" encoding="UTF-8" standalone="yes"?><Relationships xmlns="http://schemas.openxmlformats.org/package/2006/relationships"><Relationship Id="rId1" Type="http://schemas.openxmlformats.org/officeDocument/2006/relationships/slideLayout" Target="../slideLayouts/slideLayout7.xml"/></Relationships>

</file>

<file path=ppt/slides/_rels/slide56.xml.rels><?xml version="1.0" encoding="UTF-8" standalone="yes"?><Relationships xmlns="http://schemas.openxmlformats.org/package/2006/relationships"><Relationship Id="rId1" Type="http://schemas.openxmlformats.org/officeDocument/2006/relationships/slideLayout" Target="../slideLayouts/slideLayout7.xml"/></Relationships>

</file>

<file path=ppt/slides/_rels/slide57.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36.png"/></Relationships>

</file>

<file path=ppt/slides/_rels/slide58.xml.rels><?xml version="1.0" encoding="UTF-8" standalone="yes"?><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image" Target="../media/image25.png"/></Relationships>

</file>

<file path=ppt/slides/_rels/slide6.xml.rels><?xml version="1.0" encoding="UTF-8" standalone="yes"?><Relationships xmlns="http://schemas.openxmlformats.org/package/2006/relationships"><Relationship Id="rId1" Type="http://schemas.openxmlformats.org/officeDocument/2006/relationships/slideLayout" Target="../slideLayouts/slideLayout3.xml"/></Relationships>

</file>

<file path=ppt/slides/_rels/slide7.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1" name="Shape 121"/>
          <p:cNvSpPr/>
          <p:nvPr>
            <p:ph type="ctrTitle"/>
          </p:nvPr>
        </p:nvSpPr>
        <p:spPr>
          <a:xfrm>
            <a:off x="-30164" y="-14289"/>
            <a:ext cx="9168653" cy="3559178"/>
          </a:xfrm>
          <a:prstGeom prst="rect">
            <a:avLst/>
          </a:prstGeom>
        </p:spPr>
        <p:txBody>
          <a:bodyPr/>
          <a:lstStyle/>
          <a:p>
            <a:pPr>
              <a:defRPr>
                <a:solidFill>
                  <a:srgbClr val="222222"/>
                </a:solidFill>
                <a:latin typeface="Arial"/>
                <a:ea typeface="Arial"/>
                <a:cs typeface="Arial"/>
                <a:sym typeface="Arial"/>
              </a:defRPr>
            </a:pPr>
            <a:r>
              <a:t>複数の携帯端末による</a:t>
            </a:r>
          </a:p>
          <a:p>
            <a:pPr>
              <a:defRPr>
                <a:solidFill>
                  <a:srgbClr val="222222"/>
                </a:solidFill>
                <a:latin typeface="Arial"/>
                <a:ea typeface="Arial"/>
                <a:cs typeface="Arial"/>
                <a:sym typeface="Arial"/>
              </a:defRPr>
            </a:pPr>
            <a:r>
              <a:t>教室空間の空間音響</a:t>
            </a:r>
          </a:p>
          <a:p>
            <a:pPr>
              <a:defRPr>
                <a:solidFill>
                  <a:srgbClr val="222222"/>
                </a:solidFill>
                <a:latin typeface="Arial"/>
                <a:ea typeface="Arial"/>
                <a:cs typeface="Arial"/>
                <a:sym typeface="Arial"/>
              </a:defRPr>
            </a:pPr>
            <a:r>
              <a:t>環境構築手法の検討</a:t>
            </a:r>
          </a:p>
        </p:txBody>
      </p:sp>
      <p:sp>
        <p:nvSpPr>
          <p:cNvPr id="122" name="Shape 122"/>
          <p:cNvSpPr/>
          <p:nvPr>
            <p:ph type="subTitle" sz="quarter" idx="1"/>
          </p:nvPr>
        </p:nvSpPr>
        <p:spPr>
          <a:xfrm>
            <a:off x="1125162" y="4618297"/>
            <a:ext cx="6858001" cy="1655762"/>
          </a:xfrm>
          <a:prstGeom prst="rect">
            <a:avLst/>
          </a:prstGeom>
        </p:spPr>
        <p:txBody>
          <a:bodyPr/>
          <a:lstStyle/>
          <a:p>
            <a:pPr>
              <a:defRPr>
                <a:latin typeface="ＭＳ Ｐゴシック"/>
                <a:ea typeface="ＭＳ Ｐゴシック"/>
                <a:cs typeface="ＭＳ Ｐゴシック"/>
                <a:sym typeface="ＭＳ Ｐゴシック"/>
              </a:defRPr>
            </a:pPr>
            <a:r>
              <a:t>伊納洋佑</a:t>
            </a:r>
          </a:p>
          <a:p>
            <a:pPr>
              <a:defRPr>
                <a:latin typeface="ＭＳ Ｐゴシック"/>
                <a:ea typeface="ＭＳ Ｐゴシック"/>
                <a:cs typeface="ＭＳ Ｐゴシック"/>
                <a:sym typeface="ＭＳ Ｐゴシック"/>
              </a:defRPr>
            </a:pPr>
            <a:r>
              <a:t>関西大学</a:t>
            </a:r>
          </a:p>
        </p:txBody>
      </p:sp>
    </p:spTree>
  </p:cSld>
  <p:clrMapOvr>
    <a:masterClrMapping/>
  </p:clrMapOvr>
  <p:transition xmlns:p14="http://schemas.microsoft.com/office/powerpoint/2010/main" spd="med" advClick="1"/>
</p:sld>
</file>

<file path=ppt/slides/slide1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3" name="Shape 153"/>
          <p:cNvSpPr/>
          <p:nvPr>
            <p:ph type="title"/>
          </p:nvPr>
        </p:nvSpPr>
        <p:spPr>
          <a:prstGeom prst="rect">
            <a:avLst/>
          </a:prstGeom>
        </p:spPr>
        <p:txBody>
          <a:bodyPr/>
          <a:lstStyle/>
          <a:p>
            <a:pPr/>
            <a:r>
              <a:t>本研究の重要性</a:t>
            </a:r>
          </a:p>
        </p:txBody>
      </p:sp>
      <p:sp>
        <p:nvSpPr>
          <p:cNvPr id="154" name="Shape 154"/>
          <p:cNvSpPr/>
          <p:nvPr>
            <p:ph type="body" idx="1"/>
          </p:nvPr>
        </p:nvSpPr>
        <p:spPr>
          <a:prstGeom prst="rect">
            <a:avLst/>
          </a:prstGeom>
        </p:spPr>
        <p:txBody>
          <a:bodyPr/>
          <a:lstStyle/>
          <a:p>
            <a:pPr/>
            <a:r>
              <a:t>スマートデバイスは</a:t>
            </a:r>
            <a:r>
              <a:rPr b="1"/>
              <a:t>個人向け</a:t>
            </a:r>
          </a:p>
          <a:p>
            <a:pPr/>
            <a:r>
              <a:rPr b="1"/>
              <a:t>マイクロホンアレイ</a:t>
            </a:r>
            <a:r>
              <a:t>構築する研究は存在</a:t>
            </a:r>
          </a:p>
          <a:p>
            <a:pPr/>
            <a:r>
              <a:rPr b="1"/>
              <a:t>スピーカアレイ</a:t>
            </a:r>
            <a:r>
              <a:t>構築する手法は</a:t>
            </a:r>
            <a:r>
              <a:rPr b="1"/>
              <a:t>比較的未開拓</a:t>
            </a:r>
            <a:endParaRPr b="1"/>
          </a:p>
          <a:p>
            <a:pPr marL="0" indent="0">
              <a:buSzTx/>
              <a:buFontTx/>
              <a:buNone/>
            </a:pPr>
          </a:p>
          <a:p>
            <a:pPr/>
            <a:r>
              <a:rPr b="1"/>
              <a:t>複数のスマートデバイス</a:t>
            </a:r>
            <a:r>
              <a:t>を用いて</a:t>
            </a:r>
          </a:p>
          <a:p>
            <a:pPr/>
            <a:r>
              <a:t>実空間内の</a:t>
            </a:r>
            <a:r>
              <a:rPr b="1"/>
              <a:t>複数の人間に働きかける</a:t>
            </a:r>
            <a:endParaRPr b="1"/>
          </a:p>
          <a:p>
            <a:pPr/>
            <a:r>
              <a:t>パラコミュニケーションの手段として</a:t>
            </a:r>
            <a:r>
              <a:rPr b="1"/>
              <a:t>重要</a:t>
            </a:r>
          </a:p>
        </p:txBody>
      </p:sp>
    </p:spTree>
  </p:cSld>
  <p:clrMapOvr>
    <a:masterClrMapping/>
  </p:clrMapOvr>
  <p:transition xmlns:p14="http://schemas.microsoft.com/office/powerpoint/2010/main" spd="med" advClick="1" p14:dur="1000"/>
</p:sld>
</file>

<file path=ppt/slides/slide1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6" name="Shape 156"/>
          <p:cNvSpPr/>
          <p:nvPr>
            <p:ph type="title"/>
          </p:nvPr>
        </p:nvSpPr>
        <p:spPr>
          <a:prstGeom prst="rect">
            <a:avLst/>
          </a:prstGeom>
        </p:spPr>
        <p:txBody>
          <a:bodyPr/>
          <a:lstStyle/>
          <a:p>
            <a:pPr/>
            <a:r>
              <a:t>携帯端末による</a:t>
            </a:r>
          </a:p>
          <a:p>
            <a:pPr/>
            <a:r>
              <a:t>音響環境構築システム</a:t>
            </a:r>
          </a:p>
        </p:txBody>
      </p:sp>
      <p:sp>
        <p:nvSpPr>
          <p:cNvPr id="157" name="Shape 157"/>
          <p:cNvSpPr/>
          <p:nvPr>
            <p:ph type="body" sz="quarter" idx="1"/>
          </p:nvPr>
        </p:nvSpPr>
        <p:spPr>
          <a:prstGeom prst="rect">
            <a:avLst/>
          </a:prstGeom>
        </p:spPr>
        <p:txBody>
          <a:bodyPr/>
          <a:lstStyle/>
          <a:p>
            <a:pPr/>
          </a:p>
        </p:txBody>
      </p:sp>
    </p:spTree>
  </p:cSld>
  <p:clrMapOvr>
    <a:masterClrMapping/>
  </p:clrMapOvr>
  <p:transition xmlns:p14="http://schemas.microsoft.com/office/powerpoint/2010/main" spd="med" advClick="1" p14:dur="1000"/>
</p:sld>
</file>

<file path=ppt/slides/slide1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59" name="image3.png" descr="shikumi3.png"/>
          <p:cNvPicPr>
            <a:picLocks noChangeAspect="1"/>
          </p:cNvPicPr>
          <p:nvPr/>
        </p:nvPicPr>
        <p:blipFill>
          <a:blip r:embed="rId2">
            <a:extLst/>
          </a:blip>
          <a:stretch>
            <a:fillRect/>
          </a:stretch>
        </p:blipFill>
        <p:spPr>
          <a:xfrm>
            <a:off x="4984726" y="4253743"/>
            <a:ext cx="4109337" cy="2548805"/>
          </a:xfrm>
          <a:prstGeom prst="rect">
            <a:avLst/>
          </a:prstGeom>
          <a:ln w="12700">
            <a:miter lim="400000"/>
          </a:ln>
        </p:spPr>
      </p:pic>
      <p:sp>
        <p:nvSpPr>
          <p:cNvPr id="160" name="Shape 160"/>
          <p:cNvSpPr/>
          <p:nvPr>
            <p:ph type="title"/>
          </p:nvPr>
        </p:nvSpPr>
        <p:spPr>
          <a:prstGeom prst="rect">
            <a:avLst/>
          </a:prstGeom>
        </p:spPr>
        <p:txBody>
          <a:bodyPr/>
          <a:lstStyle>
            <a:lvl1pPr>
              <a:defRPr>
                <a:latin typeface="ＭＳ Ｐゴシック"/>
                <a:ea typeface="ＭＳ Ｐゴシック"/>
                <a:cs typeface="ＭＳ Ｐゴシック"/>
                <a:sym typeface="ＭＳ Ｐゴシック"/>
              </a:defRPr>
            </a:lvl1pPr>
          </a:lstStyle>
          <a:p>
            <a:pPr/>
            <a:r>
              <a:t>提案システム</a:t>
            </a:r>
          </a:p>
        </p:txBody>
      </p:sp>
      <p:sp>
        <p:nvSpPr>
          <p:cNvPr id="161" name="Shape 161"/>
          <p:cNvSpPr/>
          <p:nvPr>
            <p:ph type="body" idx="1"/>
          </p:nvPr>
        </p:nvSpPr>
        <p:spPr>
          <a:prstGeom prst="rect">
            <a:avLst/>
          </a:prstGeom>
        </p:spPr>
        <p:txBody>
          <a:bodyPr/>
          <a:lstStyle/>
          <a:p>
            <a:pPr>
              <a:defRPr>
                <a:latin typeface="ＭＳ Ｐゴシック"/>
                <a:ea typeface="ＭＳ Ｐゴシック"/>
                <a:cs typeface="ＭＳ Ｐゴシック"/>
                <a:sym typeface="ＭＳ Ｐゴシック"/>
              </a:defRPr>
            </a:pPr>
            <a:r>
              <a:t>教室などの閉鎖空間で使用</a:t>
            </a:r>
          </a:p>
          <a:p>
            <a:pPr>
              <a:defRPr>
                <a:latin typeface="ＭＳ Ｐゴシック"/>
                <a:ea typeface="ＭＳ Ｐゴシック"/>
                <a:cs typeface="ＭＳ Ｐゴシック"/>
                <a:sym typeface="ＭＳ Ｐゴシック"/>
              </a:defRPr>
            </a:pPr>
            <a:r>
              <a:t>個人所有の複数のスマートデバイスを利用</a:t>
            </a:r>
          </a:p>
          <a:p>
            <a:pPr>
              <a:defRPr>
                <a:latin typeface="ＭＳ Ｐゴシック"/>
                <a:ea typeface="ＭＳ Ｐゴシック"/>
                <a:cs typeface="ＭＳ Ｐゴシック"/>
                <a:sym typeface="ＭＳ Ｐゴシック"/>
              </a:defRPr>
            </a:pPr>
            <a:r>
              <a:t>ネットワークを介し同期させ制御</a:t>
            </a:r>
          </a:p>
          <a:p>
            <a:pPr>
              <a:defRPr>
                <a:latin typeface="ＭＳ Ｐゴシック"/>
                <a:ea typeface="ＭＳ Ｐゴシック"/>
                <a:cs typeface="ＭＳ Ｐゴシック"/>
                <a:sym typeface="ＭＳ Ｐゴシック"/>
              </a:defRPr>
            </a:pPr>
            <a:r>
              <a:t>スピーカアレイを構築</a:t>
            </a:r>
          </a:p>
          <a:p>
            <a:pPr>
              <a:defRPr>
                <a:latin typeface="ＭＳ Ｐゴシック"/>
                <a:ea typeface="ＭＳ Ｐゴシック"/>
                <a:cs typeface="ＭＳ Ｐゴシック"/>
                <a:sym typeface="ＭＳ Ｐゴシック"/>
              </a:defRPr>
            </a:pPr>
            <a:r>
              <a:t>仮想音源を配置し音像定位</a:t>
            </a:r>
          </a:p>
        </p:txBody>
      </p:sp>
    </p:spTree>
  </p:cSld>
  <p:clrMapOvr>
    <a:masterClrMapping/>
  </p:clrMapOvr>
  <p:transition xmlns:p14="http://schemas.microsoft.com/office/powerpoint/2010/main" spd="med" advClick="1" p14:dur="1000"/>
</p:sld>
</file>

<file path=ppt/slides/slide1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3" name="Shape 163"/>
          <p:cNvSpPr/>
          <p:nvPr>
            <p:ph type="title"/>
          </p:nvPr>
        </p:nvSpPr>
        <p:spPr>
          <a:prstGeom prst="rect">
            <a:avLst/>
          </a:prstGeom>
        </p:spPr>
        <p:txBody>
          <a:bodyPr/>
          <a:lstStyle>
            <a:lvl1pPr defTabSz="850391">
              <a:defRPr sz="4092"/>
            </a:lvl1pPr>
          </a:lstStyle>
          <a:p>
            <a:pPr/>
            <a:r>
              <a:t>スピーカアレイ構築に必要な技術</a:t>
            </a:r>
          </a:p>
        </p:txBody>
      </p:sp>
      <p:sp>
        <p:nvSpPr>
          <p:cNvPr id="164" name="Shape 164"/>
          <p:cNvSpPr/>
          <p:nvPr>
            <p:ph type="body" idx="1"/>
          </p:nvPr>
        </p:nvSpPr>
        <p:spPr>
          <a:xfrm>
            <a:off x="628650" y="1825625"/>
            <a:ext cx="8496228" cy="4351338"/>
          </a:xfrm>
          <a:prstGeom prst="rect">
            <a:avLst/>
          </a:prstGeom>
        </p:spPr>
        <p:txBody>
          <a:bodyPr/>
          <a:lstStyle/>
          <a:p>
            <a:pPr marL="221742" indent="-221742" defTabSz="886968">
              <a:lnSpc>
                <a:spcPct val="72000"/>
              </a:lnSpc>
              <a:spcBef>
                <a:spcPts val="900"/>
              </a:spcBef>
              <a:defRPr sz="2522">
                <a:latin typeface="ＭＳ Ｐゴシック"/>
                <a:ea typeface="ＭＳ Ｐゴシック"/>
                <a:cs typeface="ＭＳ Ｐゴシック"/>
                <a:sym typeface="ＭＳ Ｐゴシック"/>
              </a:defRPr>
            </a:pPr>
            <a:r>
              <a:rPr b="1"/>
              <a:t>音像定位</a:t>
            </a:r>
            <a:r>
              <a:t> - DBAP法を使用</a:t>
            </a:r>
          </a:p>
          <a:p>
            <a:pPr lvl="1" marL="665226" indent="-221742" defTabSz="886968">
              <a:lnSpc>
                <a:spcPct val="72000"/>
              </a:lnSpc>
              <a:spcBef>
                <a:spcPts val="900"/>
              </a:spcBef>
              <a:defRPr sz="2522">
                <a:latin typeface="ＭＳ Ｐゴシック"/>
                <a:ea typeface="ＭＳ Ｐゴシック"/>
                <a:cs typeface="ＭＳ Ｐゴシック"/>
                <a:sym typeface="ＭＳ Ｐゴシック"/>
              </a:defRPr>
            </a:pPr>
            <a:r>
              <a:rPr b="1"/>
              <a:t>端末間同期</a:t>
            </a:r>
            <a:r>
              <a:t> - 音声パルスによる同期</a:t>
            </a:r>
          </a:p>
          <a:p>
            <a:pPr lvl="1" marL="665226" indent="-221742" defTabSz="886968">
              <a:lnSpc>
                <a:spcPct val="72000"/>
              </a:lnSpc>
              <a:spcBef>
                <a:spcPts val="900"/>
              </a:spcBef>
              <a:defRPr sz="2522">
                <a:latin typeface="ＭＳ Ｐゴシック"/>
                <a:ea typeface="ＭＳ Ｐゴシック"/>
                <a:cs typeface="ＭＳ Ｐゴシック"/>
                <a:sym typeface="ＭＳ Ｐゴシック"/>
              </a:defRPr>
            </a:pPr>
            <a:r>
              <a:rPr b="1"/>
              <a:t>端末位置推定</a:t>
            </a:r>
            <a:r>
              <a:t> - 音声パルスによる測距+位置推定</a:t>
            </a:r>
          </a:p>
          <a:p>
            <a:pPr lvl="1" marL="665226" indent="-221742" defTabSz="886968">
              <a:lnSpc>
                <a:spcPct val="72000"/>
              </a:lnSpc>
              <a:spcBef>
                <a:spcPts val="900"/>
              </a:spcBef>
              <a:defRPr sz="2522">
                <a:latin typeface="ＭＳ Ｐゴシック"/>
                <a:ea typeface="ＭＳ Ｐゴシック"/>
                <a:cs typeface="ＭＳ Ｐゴシック"/>
                <a:sym typeface="ＭＳ Ｐゴシック"/>
              </a:defRPr>
            </a:pPr>
            <a:r>
              <a:rPr b="1"/>
              <a:t>同期的制御</a:t>
            </a:r>
            <a:r>
              <a:t> - サーバから端末を制御</a:t>
            </a:r>
          </a:p>
          <a:p>
            <a:pPr lvl="1" marL="665226" indent="-221742" defTabSz="886968">
              <a:lnSpc>
                <a:spcPct val="72000"/>
              </a:lnSpc>
              <a:spcBef>
                <a:spcPts val="900"/>
              </a:spcBef>
              <a:defRPr sz="2522">
                <a:latin typeface="ＭＳ Ｐゴシック"/>
                <a:ea typeface="ＭＳ Ｐゴシック"/>
                <a:cs typeface="ＭＳ Ｐゴシック"/>
                <a:sym typeface="ＭＳ Ｐゴシック"/>
              </a:defRPr>
            </a:pPr>
            <a:r>
              <a:rPr b="1"/>
              <a:t>出力校正</a:t>
            </a:r>
            <a:r>
              <a:t> - 音声パルスから推定（未実装）</a:t>
            </a:r>
          </a:p>
          <a:p>
            <a:pPr lvl="1" marL="665226" indent="-221742" defTabSz="886968">
              <a:lnSpc>
                <a:spcPct val="72000"/>
              </a:lnSpc>
              <a:spcBef>
                <a:spcPts val="900"/>
              </a:spcBef>
              <a:defRPr b="1" sz="2522">
                <a:latin typeface="ＭＳ Ｐゴシック"/>
                <a:ea typeface="ＭＳ Ｐゴシック"/>
                <a:cs typeface="ＭＳ Ｐゴシック"/>
                <a:sym typeface="ＭＳ Ｐゴシック"/>
              </a:defRPr>
            </a:pPr>
            <a:r>
              <a:t>システムクロック校正</a:t>
            </a:r>
            <a:r>
              <a:rPr b="0"/>
              <a:t> - 音声パルスから推定（未実装)</a:t>
            </a:r>
          </a:p>
          <a:p>
            <a:pPr marL="166306" indent="-166306" defTabSz="886968">
              <a:lnSpc>
                <a:spcPct val="72000"/>
              </a:lnSpc>
              <a:spcBef>
                <a:spcPts val="900"/>
              </a:spcBef>
              <a:defRPr sz="2522">
                <a:latin typeface="Arial"/>
                <a:ea typeface="Arial"/>
                <a:cs typeface="Arial"/>
                <a:sym typeface="Arial"/>
              </a:defRPr>
            </a:pPr>
          </a:p>
          <a:p>
            <a:pPr marL="166306" indent="-166306" defTabSz="886968">
              <a:lnSpc>
                <a:spcPct val="72000"/>
              </a:lnSpc>
              <a:spcBef>
                <a:spcPts val="900"/>
              </a:spcBef>
              <a:defRPr sz="2522">
                <a:latin typeface="Arial"/>
                <a:ea typeface="Arial"/>
                <a:cs typeface="Arial"/>
                <a:sym typeface="Arial"/>
              </a:defRPr>
            </a:pPr>
            <a:r>
              <a:t>これらの手法を述べる</a:t>
            </a:r>
          </a:p>
        </p:txBody>
      </p:sp>
    </p:spTree>
  </p:cSld>
  <p:clrMapOvr>
    <a:masterClrMapping/>
  </p:clrMapOvr>
  <p:transition xmlns:p14="http://schemas.microsoft.com/office/powerpoint/2010/main" spd="med" advClick="1" p14:dur="1000"/>
</p:sld>
</file>

<file path=ppt/slides/slide1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66" name="Shape 166"/>
          <p:cNvSpPr/>
          <p:nvPr>
            <p:ph type="title"/>
          </p:nvPr>
        </p:nvSpPr>
        <p:spPr>
          <a:xfrm>
            <a:off x="623887" y="1709739"/>
            <a:ext cx="7886701" cy="2852738"/>
          </a:xfrm>
          <a:prstGeom prst="rect">
            <a:avLst/>
          </a:prstGeom>
        </p:spPr>
        <p:txBody>
          <a:bodyPr/>
          <a:lstStyle>
            <a:lvl1pPr>
              <a:defRPr>
                <a:latin typeface="ＭＳ Ｐゴシック"/>
                <a:ea typeface="ＭＳ Ｐゴシック"/>
                <a:cs typeface="ＭＳ Ｐゴシック"/>
                <a:sym typeface="ＭＳ Ｐゴシック"/>
              </a:defRPr>
            </a:lvl1pPr>
          </a:lstStyle>
          <a:p>
            <a:pPr/>
            <a:r>
              <a:t>音像定位手法</a:t>
            </a:r>
          </a:p>
        </p:txBody>
      </p:sp>
      <p:sp>
        <p:nvSpPr>
          <p:cNvPr id="167" name="Shape 167"/>
          <p:cNvSpPr/>
          <p:nvPr>
            <p:ph type="body" sz="quarter" idx="1"/>
          </p:nvPr>
        </p:nvSpPr>
        <p:spPr>
          <a:prstGeom prst="rect">
            <a:avLst/>
          </a:prstGeom>
        </p:spPr>
        <p:txBody>
          <a:bodyPr/>
          <a:lstStyle>
            <a:lvl1pPr>
              <a:defRPr>
                <a:latin typeface="ＭＳ Ｐゴシック"/>
                <a:ea typeface="ＭＳ Ｐゴシック"/>
                <a:cs typeface="ＭＳ Ｐゴシック"/>
                <a:sym typeface="ＭＳ Ｐゴシック"/>
              </a:defRPr>
            </a:lvl1pPr>
          </a:lstStyle>
          <a:p>
            <a:pPr/>
            <a:r>
              <a:t>複数のスマートデバイスを使ってどのように音像定位するのか</a:t>
            </a:r>
          </a:p>
        </p:txBody>
      </p:sp>
    </p:spTree>
  </p:cSld>
  <p:clrMapOvr>
    <a:masterClrMapping/>
  </p:clrMapOvr>
  <p:transition xmlns:p14="http://schemas.microsoft.com/office/powerpoint/2010/main" spd="med" advClick="1" p14:dur="1000"/>
</p:sld>
</file>

<file path=ppt/slides/slide1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169" name="スクリーンショット 2016-01-29 05.48.30.png"/>
          <p:cNvPicPr>
            <a:picLocks noChangeAspect="1"/>
          </p:cNvPicPr>
          <p:nvPr/>
        </p:nvPicPr>
        <p:blipFill>
          <a:blip r:embed="rId2">
            <a:extLst/>
          </a:blip>
          <a:stretch>
            <a:fillRect/>
          </a:stretch>
        </p:blipFill>
        <p:spPr>
          <a:xfrm>
            <a:off x="6586837" y="2514600"/>
            <a:ext cx="2489201" cy="1828800"/>
          </a:xfrm>
          <a:prstGeom prst="rect">
            <a:avLst/>
          </a:prstGeom>
          <a:ln w="12700">
            <a:miter lim="400000"/>
          </a:ln>
        </p:spPr>
      </p:pic>
      <p:sp>
        <p:nvSpPr>
          <p:cNvPr id="170" name="Shape 170"/>
          <p:cNvSpPr/>
          <p:nvPr>
            <p:ph type="title"/>
          </p:nvPr>
        </p:nvSpPr>
        <p:spPr>
          <a:prstGeom prst="rect">
            <a:avLst/>
          </a:prstGeom>
        </p:spPr>
        <p:txBody>
          <a:bodyPr/>
          <a:lstStyle/>
          <a:p>
            <a:pPr>
              <a:defRPr>
                <a:latin typeface="ＭＳ Ｐゴシック"/>
                <a:ea typeface="ＭＳ Ｐゴシック"/>
                <a:cs typeface="ＭＳ Ｐゴシック"/>
                <a:sym typeface="ＭＳ Ｐゴシック"/>
              </a:defRPr>
            </a:pPr>
            <a:r>
              <a:t>DBAP</a:t>
            </a:r>
            <a:r>
              <a:t>法を用いた音像定位</a:t>
            </a:r>
          </a:p>
        </p:txBody>
      </p:sp>
      <p:sp>
        <p:nvSpPr>
          <p:cNvPr id="171" name="Shape 171"/>
          <p:cNvSpPr/>
          <p:nvPr>
            <p:ph type="body" idx="1"/>
          </p:nvPr>
        </p:nvSpPr>
        <p:spPr>
          <a:prstGeom prst="rect">
            <a:avLst/>
          </a:prstGeom>
        </p:spPr>
        <p:txBody>
          <a:bodyPr/>
          <a:lstStyle/>
          <a:p>
            <a:pPr>
              <a:defRPr>
                <a:latin typeface="ＭＳ Ｐゴシック"/>
                <a:ea typeface="ＭＳ Ｐゴシック"/>
                <a:cs typeface="ＭＳ Ｐゴシック"/>
                <a:sym typeface="ＭＳ Ｐゴシック"/>
              </a:defRPr>
            </a:pPr>
            <a:r>
              <a:t>Distance-based amplitude panning (DBAP) </a:t>
            </a:r>
            <a:r>
              <a:t>法</a:t>
            </a:r>
          </a:p>
          <a:p>
            <a:pPr lvl="1" marL="685800" indent="-228600">
              <a:spcBef>
                <a:spcPts val="500"/>
              </a:spcBef>
              <a:defRPr sz="1000">
                <a:latin typeface="ＭＳ Ｐゴシック"/>
                <a:ea typeface="ＭＳ Ｐゴシック"/>
                <a:cs typeface="ＭＳ Ｐゴシック"/>
                <a:sym typeface="ＭＳ Ｐゴシック"/>
              </a:defRPr>
            </a:pPr>
            <a:r>
              <a:t>Lossius, Trond, Pascal Baltazar, and Théo de la Hogue. DBAP–distance-based amplitude panning. Ann Arbor, MI: MPublishing, University of Michigan Library, 2009.</a:t>
            </a:r>
          </a:p>
          <a:p>
            <a:pPr>
              <a:defRPr sz="2400">
                <a:latin typeface="Arial"/>
                <a:ea typeface="Arial"/>
                <a:cs typeface="Arial"/>
                <a:sym typeface="Arial"/>
              </a:defRPr>
            </a:pPr>
            <a:r>
              <a:rPr>
                <a:latin typeface="+mj-lt"/>
                <a:ea typeface="+mj-ea"/>
                <a:cs typeface="+mj-cs"/>
                <a:sym typeface="Helvetica"/>
              </a:rPr>
              <a:t>平面配置のスピーカアレイの振幅を制御</a:t>
            </a:r>
            <a:endParaRPr>
              <a:latin typeface="+mj-lt"/>
              <a:ea typeface="+mj-ea"/>
              <a:cs typeface="+mj-cs"/>
              <a:sym typeface="Helvetica"/>
            </a:endParaRPr>
          </a:p>
          <a:p>
            <a:pPr>
              <a:spcBef>
                <a:spcPts val="500"/>
              </a:spcBef>
              <a:defRPr sz="2400">
                <a:latin typeface="ＭＳ Ｐゴシック"/>
                <a:ea typeface="ＭＳ Ｐゴシック"/>
                <a:cs typeface="ＭＳ Ｐゴシック"/>
                <a:sym typeface="ＭＳ Ｐゴシック"/>
              </a:defRPr>
            </a:pPr>
            <a:r>
              <a:t>仮想音源からの距離減衰を計算</a:t>
            </a:r>
          </a:p>
          <a:p>
            <a:pPr>
              <a:defRPr sz="2400">
                <a:latin typeface="ＭＳ Ｐゴシック"/>
                <a:ea typeface="ＭＳ Ｐゴシック"/>
                <a:cs typeface="ＭＳ Ｐゴシック"/>
                <a:sym typeface="ＭＳ Ｐゴシック"/>
              </a:defRPr>
            </a:pPr>
            <a:r>
              <a:t>条件</a:t>
            </a:r>
          </a:p>
          <a:p>
            <a:pPr lvl="1" marL="685800" indent="-228600">
              <a:spcBef>
                <a:spcPts val="500"/>
              </a:spcBef>
              <a:defRPr sz="2400">
                <a:latin typeface="ＭＳ Ｐゴシック"/>
                <a:ea typeface="ＭＳ Ｐゴシック"/>
                <a:cs typeface="ＭＳ Ｐゴシック"/>
                <a:sym typeface="ＭＳ Ｐゴシック"/>
              </a:defRPr>
            </a:pPr>
            <a:r>
              <a:t>任意の数のスピーカの位置が既知</a:t>
            </a:r>
          </a:p>
          <a:p>
            <a:pPr lvl="1" marL="685800" indent="-228600">
              <a:spcBef>
                <a:spcPts val="500"/>
              </a:spcBef>
              <a:defRPr sz="2400">
                <a:latin typeface="ＭＳ Ｐゴシック"/>
                <a:ea typeface="ＭＳ Ｐゴシック"/>
                <a:cs typeface="ＭＳ Ｐゴシック"/>
                <a:sym typeface="ＭＳ Ｐゴシック"/>
              </a:defRPr>
            </a:pPr>
            <a:r>
              <a:t>端末間のスピーカが同期的</a:t>
            </a:r>
          </a:p>
          <a:p>
            <a:pPr lvl="1" marL="685800" indent="-228600">
              <a:spcBef>
                <a:spcPts val="500"/>
              </a:spcBef>
              <a:defRPr sz="2400">
                <a:latin typeface="ＭＳ Ｐゴシック"/>
                <a:ea typeface="ＭＳ Ｐゴシック"/>
                <a:cs typeface="ＭＳ Ｐゴシック"/>
                <a:sym typeface="ＭＳ Ｐゴシック"/>
              </a:defRPr>
            </a:pPr>
            <a:r>
              <a:t>端末間のスピーカの出力特性が等しい</a:t>
            </a:r>
          </a:p>
        </p:txBody>
      </p:sp>
      <p:pic>
        <p:nvPicPr>
          <p:cNvPr id="172" name="image4.png" descr="DBAP.png"/>
          <p:cNvPicPr>
            <a:picLocks noChangeAspect="1"/>
          </p:cNvPicPr>
          <p:nvPr/>
        </p:nvPicPr>
        <p:blipFill>
          <a:blip r:embed="rId3">
            <a:extLst/>
          </a:blip>
          <a:stretch>
            <a:fillRect/>
          </a:stretch>
        </p:blipFill>
        <p:spPr>
          <a:xfrm>
            <a:off x="6662132" y="4064403"/>
            <a:ext cx="2743201" cy="2523282"/>
          </a:xfrm>
          <a:prstGeom prst="rect">
            <a:avLst/>
          </a:prstGeom>
          <a:ln w="12700">
            <a:miter lim="400000"/>
          </a:ln>
        </p:spPr>
      </p:pic>
    </p:spTree>
  </p:cSld>
  <p:clrMapOvr>
    <a:masterClrMapping/>
  </p:clrMapOvr>
  <p:transition xmlns:p14="http://schemas.microsoft.com/office/powerpoint/2010/main" spd="med" advClick="1" p14:dur="1000"/>
</p:sld>
</file>

<file path=ppt/slides/slide1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4" name="Shape 174"/>
          <p:cNvSpPr/>
          <p:nvPr>
            <p:ph type="title"/>
          </p:nvPr>
        </p:nvSpPr>
        <p:spPr>
          <a:xfrm>
            <a:off x="628650" y="377825"/>
            <a:ext cx="7886700" cy="1325564"/>
          </a:xfrm>
          <a:prstGeom prst="rect">
            <a:avLst/>
          </a:prstGeom>
        </p:spPr>
        <p:txBody>
          <a:bodyPr/>
          <a:lstStyle/>
          <a:p>
            <a:pPr>
              <a:defRPr>
                <a:latin typeface="ＭＳ Ｐゴシック"/>
                <a:ea typeface="ＭＳ Ｐゴシック"/>
                <a:cs typeface="ＭＳ Ｐゴシック"/>
                <a:sym typeface="ＭＳ Ｐゴシック"/>
              </a:defRPr>
            </a:pPr>
            <a:r>
              <a:t>DBAP</a:t>
            </a:r>
            <a:r>
              <a:t>法を使うには</a:t>
            </a:r>
          </a:p>
        </p:txBody>
      </p:sp>
      <p:sp>
        <p:nvSpPr>
          <p:cNvPr id="175" name="Shape 175"/>
          <p:cNvSpPr/>
          <p:nvPr>
            <p:ph type="body" idx="1"/>
          </p:nvPr>
        </p:nvSpPr>
        <p:spPr>
          <a:prstGeom prst="rect">
            <a:avLst/>
          </a:prstGeom>
        </p:spPr>
        <p:txBody>
          <a:bodyPr/>
          <a:lstStyle/>
          <a:p>
            <a:pPr>
              <a:defRPr>
                <a:latin typeface="ＭＳ Ｐゴシック"/>
                <a:ea typeface="ＭＳ Ｐゴシック"/>
                <a:cs typeface="ＭＳ Ｐゴシック"/>
                <a:sym typeface="ＭＳ Ｐゴシック"/>
              </a:defRPr>
            </a:pPr>
            <a:r>
              <a:t>D</a:t>
            </a:r>
            <a:r>
              <a:t>BAP</a:t>
            </a:r>
            <a:r>
              <a:t>法の前提</a:t>
            </a:r>
          </a:p>
          <a:p>
            <a:pPr lvl="1" marL="685800" indent="-228600">
              <a:defRPr>
                <a:latin typeface="ＭＳ Ｐゴシック"/>
                <a:ea typeface="ＭＳ Ｐゴシック"/>
                <a:cs typeface="ＭＳ Ｐゴシック"/>
                <a:sym typeface="ＭＳ Ｐゴシック"/>
              </a:defRPr>
            </a:pPr>
            <a:r>
              <a:t>スピーカの同期制御</a:t>
            </a:r>
          </a:p>
          <a:p>
            <a:pPr lvl="1" marL="685800" indent="-228600">
              <a:defRPr>
                <a:latin typeface="ＭＳ Ｐゴシック"/>
                <a:ea typeface="ＭＳ Ｐゴシック"/>
                <a:cs typeface="ＭＳ Ｐゴシック"/>
                <a:sym typeface="ＭＳ Ｐゴシック"/>
              </a:defRPr>
            </a:pPr>
            <a:r>
              <a:t>スピーカ位置の推定</a:t>
            </a:r>
          </a:p>
          <a:p>
            <a:pPr lvl="1" marL="685800" indent="-228600">
              <a:defRPr>
                <a:latin typeface="ＭＳ Ｐゴシック"/>
                <a:ea typeface="ＭＳ Ｐゴシック"/>
                <a:cs typeface="ＭＳ Ｐゴシック"/>
                <a:sym typeface="ＭＳ Ｐゴシック"/>
              </a:defRPr>
            </a:pPr>
            <a:r>
              <a:t>スピーカ出力の校正</a:t>
            </a:r>
          </a:p>
          <a:p>
            <a:pPr lvl="1" marL="685800" indent="-228600">
              <a:defRPr>
                <a:latin typeface="ＭＳ Ｐゴシック"/>
                <a:ea typeface="ＭＳ Ｐゴシック"/>
                <a:cs typeface="ＭＳ Ｐゴシック"/>
                <a:sym typeface="ＭＳ Ｐゴシック"/>
              </a:defRPr>
            </a:pPr>
          </a:p>
          <a:p>
            <a:pPr>
              <a:defRPr>
                <a:latin typeface="ＭＳ Ｐゴシック"/>
                <a:ea typeface="ＭＳ Ｐゴシック"/>
                <a:cs typeface="ＭＳ Ｐゴシック"/>
                <a:sym typeface="ＭＳ Ｐゴシック"/>
              </a:defRPr>
            </a:pPr>
            <a:r>
              <a:t>これらをどう実現するのか？</a:t>
            </a:r>
          </a:p>
        </p:txBody>
      </p:sp>
    </p:spTree>
  </p:cSld>
  <p:clrMapOvr>
    <a:masterClrMapping/>
  </p:clrMapOvr>
  <p:transition xmlns:p14="http://schemas.microsoft.com/office/powerpoint/2010/main" spd="med" advClick="1" p14:dur="1000"/>
</p:sld>
</file>

<file path=ppt/slides/slide1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77" name="Shape 177"/>
          <p:cNvSpPr/>
          <p:nvPr>
            <p:ph type="title"/>
          </p:nvPr>
        </p:nvSpPr>
        <p:spPr>
          <a:xfrm>
            <a:off x="623887" y="1709739"/>
            <a:ext cx="7886701" cy="2852738"/>
          </a:xfrm>
          <a:prstGeom prst="rect">
            <a:avLst/>
          </a:prstGeom>
        </p:spPr>
        <p:txBody>
          <a:bodyPr/>
          <a:lstStyle>
            <a:lvl1pPr>
              <a:defRPr>
                <a:latin typeface="ＭＳ Ｐゴシック"/>
                <a:ea typeface="ＭＳ Ｐゴシック"/>
                <a:cs typeface="ＭＳ Ｐゴシック"/>
                <a:sym typeface="ＭＳ Ｐゴシック"/>
              </a:defRPr>
            </a:lvl1pPr>
          </a:lstStyle>
          <a:p>
            <a:pPr/>
            <a:r>
              <a:t>時刻同期・測距手法</a:t>
            </a:r>
          </a:p>
        </p:txBody>
      </p:sp>
      <p:sp>
        <p:nvSpPr>
          <p:cNvPr id="178" name="Shape 178"/>
          <p:cNvSpPr/>
          <p:nvPr>
            <p:ph type="body" sz="quarter" idx="1"/>
          </p:nvPr>
        </p:nvSpPr>
        <p:spPr>
          <a:prstGeom prst="rect">
            <a:avLst/>
          </a:prstGeom>
        </p:spPr>
        <p:txBody>
          <a:bodyPr/>
          <a:lstStyle>
            <a:lvl1pPr>
              <a:defRPr>
                <a:latin typeface="ＭＳ Ｐゴシック"/>
                <a:ea typeface="ＭＳ Ｐゴシック"/>
                <a:cs typeface="ＭＳ Ｐゴシック"/>
                <a:sym typeface="ＭＳ Ｐゴシック"/>
              </a:defRPr>
            </a:lvl1pPr>
          </a:lstStyle>
          <a:p>
            <a:pPr/>
            <a:r>
              <a:t>同期的音場制御のための端末間同期・測距</a:t>
            </a:r>
          </a:p>
        </p:txBody>
      </p:sp>
    </p:spTree>
  </p:cSld>
  <p:clrMapOvr>
    <a:masterClrMapping/>
  </p:clrMapOvr>
  <p:transition xmlns:p14="http://schemas.microsoft.com/office/powerpoint/2010/main" spd="med" advClick="1" p14:dur="1000"/>
</p:sld>
</file>

<file path=ppt/slides/slide1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0" name="Shape 180"/>
          <p:cNvSpPr/>
          <p:nvPr>
            <p:ph type="title"/>
          </p:nvPr>
        </p:nvSpPr>
        <p:spPr>
          <a:prstGeom prst="rect">
            <a:avLst/>
          </a:prstGeom>
        </p:spPr>
        <p:txBody>
          <a:bodyPr/>
          <a:lstStyle>
            <a:lvl1pPr>
              <a:defRPr>
                <a:latin typeface="ＭＳ Ｐゴシック"/>
                <a:ea typeface="ＭＳ Ｐゴシック"/>
                <a:cs typeface="ＭＳ Ｐゴシック"/>
                <a:sym typeface="ＭＳ Ｐゴシック"/>
              </a:defRPr>
            </a:lvl1pPr>
          </a:lstStyle>
          <a:p>
            <a:pPr/>
            <a:r>
              <a:t>時刻同期と測距</a:t>
            </a:r>
          </a:p>
        </p:txBody>
      </p:sp>
      <p:sp>
        <p:nvSpPr>
          <p:cNvPr id="181" name="Shape 181"/>
          <p:cNvSpPr/>
          <p:nvPr>
            <p:ph type="body" idx="1"/>
          </p:nvPr>
        </p:nvSpPr>
        <p:spPr>
          <a:prstGeom prst="rect">
            <a:avLst/>
          </a:prstGeom>
        </p:spPr>
        <p:txBody>
          <a:bodyPr/>
          <a:lstStyle/>
          <a:p>
            <a:pPr>
              <a:defRPr>
                <a:latin typeface="ヒラギノ角ゴ ProN W3"/>
                <a:ea typeface="ヒラギノ角ゴ ProN W3"/>
                <a:cs typeface="ヒラギノ角ゴ ProN W3"/>
                <a:sym typeface="ヒラギノ角ゴ ProN W3"/>
              </a:defRPr>
            </a:pPr>
            <a:r>
              <a:t> </a:t>
            </a:r>
            <a:r>
              <a:rPr>
                <a:latin typeface="ＭＳ Ｐゴシック"/>
                <a:ea typeface="ＭＳ Ｐゴシック"/>
                <a:cs typeface="ＭＳ Ｐゴシック"/>
                <a:sym typeface="ＭＳ Ｐゴシック"/>
              </a:rPr>
              <a:t>TPSN(time-sync Protocol for sensor network)</a:t>
            </a:r>
            <a:r>
              <a:rPr>
                <a:latin typeface="+mj-lt"/>
                <a:ea typeface="+mj-ea"/>
                <a:cs typeface="+mj-cs"/>
                <a:sym typeface="Helvetica"/>
              </a:rPr>
              <a:t>で</a:t>
            </a:r>
            <a:r>
              <a:rPr>
                <a:latin typeface="+mj-lt"/>
                <a:ea typeface="+mj-ea"/>
                <a:cs typeface="+mj-cs"/>
                <a:sym typeface="Helvetica"/>
              </a:rPr>
              <a:t>同期</a:t>
            </a:r>
            <a:endParaRPr>
              <a:latin typeface="ＭＳ Ｐゴシック"/>
              <a:ea typeface="ＭＳ Ｐゴシック"/>
              <a:cs typeface="ＭＳ Ｐゴシック"/>
              <a:sym typeface="ＭＳ Ｐゴシック"/>
            </a:endParaRPr>
          </a:p>
          <a:p>
            <a:pPr lvl="1" marL="685800" indent="-228600">
              <a:spcBef>
                <a:spcPts val="500"/>
              </a:spcBef>
              <a:defRPr sz="1600">
                <a:latin typeface="ＭＳ Ｐゴシック"/>
                <a:ea typeface="ＭＳ Ｐゴシック"/>
                <a:cs typeface="ＭＳ Ｐゴシック"/>
                <a:sym typeface="ＭＳ Ｐゴシック"/>
              </a:defRPr>
            </a:pPr>
            <a:r>
              <a:t>Ganeriwal, Saurabh, Ram Kumar, and Mani B. Srivastava. "Timing-sync protocol for sensor networks." Proceedings of the 1st international conference on Embedded networked sensor systems. ACM, 2003.</a:t>
            </a:r>
          </a:p>
        </p:txBody>
      </p:sp>
      <p:pic>
        <p:nvPicPr>
          <p:cNvPr id="182" name="image5.png" descr="beeptobeep.png"/>
          <p:cNvPicPr>
            <a:picLocks noChangeAspect="1"/>
          </p:cNvPicPr>
          <p:nvPr/>
        </p:nvPicPr>
        <p:blipFill>
          <a:blip r:embed="rId2">
            <a:extLst/>
          </a:blip>
          <a:stretch>
            <a:fillRect/>
          </a:stretch>
        </p:blipFill>
        <p:spPr>
          <a:xfrm>
            <a:off x="5073603" y="225046"/>
            <a:ext cx="2743201" cy="1433147"/>
          </a:xfrm>
          <a:prstGeom prst="rect">
            <a:avLst/>
          </a:prstGeom>
          <a:ln w="12700">
            <a:miter lim="400000"/>
          </a:ln>
        </p:spPr>
      </p:pic>
      <p:pic>
        <p:nvPicPr>
          <p:cNvPr id="183" name="image6.png" descr="clock_synchronization.png"/>
          <p:cNvPicPr>
            <a:picLocks noChangeAspect="1"/>
          </p:cNvPicPr>
          <p:nvPr/>
        </p:nvPicPr>
        <p:blipFill>
          <a:blip r:embed="rId3">
            <a:extLst/>
          </a:blip>
          <a:stretch>
            <a:fillRect/>
          </a:stretch>
        </p:blipFill>
        <p:spPr>
          <a:xfrm>
            <a:off x="2165499" y="3962792"/>
            <a:ext cx="4813002" cy="1894134"/>
          </a:xfrm>
          <a:prstGeom prst="rect">
            <a:avLst/>
          </a:prstGeom>
          <a:ln w="12700">
            <a:miter lim="400000"/>
          </a:ln>
        </p:spPr>
      </p:pic>
      <p:sp>
        <p:nvSpPr>
          <p:cNvPr id="184" name="Shape 184"/>
          <p:cNvSpPr/>
          <p:nvPr/>
        </p:nvSpPr>
        <p:spPr>
          <a:xfrm>
            <a:off x="2238502" y="6091490"/>
            <a:ext cx="4735867" cy="6629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パルスの往復時間の差から</a:t>
            </a:r>
            <a:r>
              <a:rPr b="1"/>
              <a:t>伝搬時間がわかる</a:t>
            </a:r>
          </a:p>
          <a:p>
            <a:pPr/>
            <a:r>
              <a:t>音速を仮定すれば</a:t>
            </a:r>
            <a:r>
              <a:rPr b="1"/>
              <a:t>距離もわかる</a:t>
            </a:r>
          </a:p>
        </p:txBody>
      </p:sp>
    </p:spTree>
  </p:cSld>
  <p:clrMapOvr>
    <a:masterClrMapping/>
  </p:clrMapOvr>
  <p:transition xmlns:p14="http://schemas.microsoft.com/office/powerpoint/2010/main" spd="med" advClick="1" p14:dur="1000"/>
</p:sld>
</file>

<file path=ppt/slides/slide1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86" name="Shape 186"/>
          <p:cNvSpPr/>
          <p:nvPr>
            <p:ph type="title"/>
          </p:nvPr>
        </p:nvSpPr>
        <p:spPr>
          <a:prstGeom prst="rect">
            <a:avLst/>
          </a:prstGeom>
        </p:spPr>
        <p:txBody>
          <a:bodyPr/>
          <a:lstStyle/>
          <a:p>
            <a:pPr/>
            <a:r>
              <a:t>同期制御するには</a:t>
            </a:r>
          </a:p>
        </p:txBody>
      </p:sp>
      <p:pic>
        <p:nvPicPr>
          <p:cNvPr id="187" name="image7.png" descr="flowchart3.png"/>
          <p:cNvPicPr>
            <a:picLocks noChangeAspect="1"/>
          </p:cNvPicPr>
          <p:nvPr/>
        </p:nvPicPr>
        <p:blipFill>
          <a:blip r:embed="rId2">
            <a:extLst/>
          </a:blip>
          <a:srcRect l="0" t="0" r="0" b="0"/>
          <a:stretch>
            <a:fillRect/>
          </a:stretch>
        </p:blipFill>
        <p:spPr>
          <a:xfrm>
            <a:off x="292785" y="1778861"/>
            <a:ext cx="9244042" cy="3016167"/>
          </a:xfrm>
          <a:prstGeom prst="rect">
            <a:avLst/>
          </a:prstGeom>
          <a:ln w="12700">
            <a:miter lim="400000"/>
          </a:ln>
        </p:spPr>
      </p:pic>
      <p:sp>
        <p:nvSpPr>
          <p:cNvPr id="188" name="Shape 188"/>
          <p:cNvSpPr/>
          <p:nvPr/>
        </p:nvSpPr>
        <p:spPr>
          <a:xfrm>
            <a:off x="168933" y="5583490"/>
            <a:ext cx="8504382" cy="447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defRPr sz="2400"/>
            </a:pPr>
            <a:r>
              <a:t>端末Aが</a:t>
            </a:r>
            <a:r>
              <a:rPr b="1"/>
              <a:t>パルスを発した時間からの経過時間</a:t>
            </a:r>
            <a:r>
              <a:t>をもとに同期制御</a:t>
            </a:r>
          </a:p>
        </p:txBody>
      </p:sp>
      <p:sp>
        <p:nvSpPr>
          <p:cNvPr id="189" name="Shape 189"/>
          <p:cNvSpPr/>
          <p:nvPr/>
        </p:nvSpPr>
        <p:spPr>
          <a:xfrm>
            <a:off x="4639791" y="1478020"/>
            <a:ext cx="1018541"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経過時間</a:t>
            </a:r>
          </a:p>
        </p:txBody>
      </p:sp>
      <p:sp>
        <p:nvSpPr>
          <p:cNvPr id="190" name="Shape 190"/>
          <p:cNvSpPr/>
          <p:nvPr/>
        </p:nvSpPr>
        <p:spPr>
          <a:xfrm>
            <a:off x="3250567" y="4785204"/>
            <a:ext cx="1018541"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伝搬時間</a:t>
            </a:r>
          </a:p>
        </p:txBody>
      </p:sp>
      <p:sp>
        <p:nvSpPr>
          <p:cNvPr id="191" name="Shape 191"/>
          <p:cNvSpPr/>
          <p:nvPr/>
        </p:nvSpPr>
        <p:spPr>
          <a:xfrm>
            <a:off x="4067193" y="4391245"/>
            <a:ext cx="1695197"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パルス到来時間</a:t>
            </a:r>
          </a:p>
        </p:txBody>
      </p:sp>
      <p:sp>
        <p:nvSpPr>
          <p:cNvPr id="192" name="Shape 192"/>
          <p:cNvSpPr/>
          <p:nvPr/>
        </p:nvSpPr>
        <p:spPr>
          <a:xfrm>
            <a:off x="6557750" y="4536388"/>
            <a:ext cx="2198408" cy="6629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スケジュールされた</a:t>
            </a:r>
          </a:p>
          <a:p>
            <a:pPr/>
            <a:r>
              <a:t>同期実行時間</a:t>
            </a:r>
          </a:p>
        </p:txBody>
      </p:sp>
    </p:spTree>
  </p:cSld>
  <p:clrMapOvr>
    <a:masterClrMapping/>
  </p:clrMapOvr>
  <p:transition xmlns:p14="http://schemas.microsoft.com/office/powerpoint/2010/main" spd="med" advClick="1" p14:dur="1000"/>
</p:sld>
</file>

<file path=ppt/slides/slide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4" name="Shape 124"/>
          <p:cNvSpPr/>
          <p:nvPr>
            <p:ph type="title"/>
          </p:nvPr>
        </p:nvSpPr>
        <p:spPr>
          <a:prstGeom prst="rect">
            <a:avLst/>
          </a:prstGeom>
        </p:spPr>
        <p:txBody>
          <a:bodyPr/>
          <a:lstStyle/>
          <a:p>
            <a:pPr/>
            <a:r>
              <a:t>概要</a:t>
            </a:r>
          </a:p>
        </p:txBody>
      </p:sp>
      <p:sp>
        <p:nvSpPr>
          <p:cNvPr id="125" name="Shape 125"/>
          <p:cNvSpPr/>
          <p:nvPr>
            <p:ph type="body" sz="quarter" idx="1"/>
          </p:nvPr>
        </p:nvSpPr>
        <p:spPr>
          <a:prstGeom prst="rect">
            <a:avLst/>
          </a:prstGeom>
        </p:spPr>
        <p:txBody>
          <a:bodyPr/>
          <a:lstStyle/>
          <a:p>
            <a:pPr/>
          </a:p>
        </p:txBody>
      </p:sp>
    </p:spTree>
  </p:cSld>
  <p:clrMapOvr>
    <a:masterClrMapping/>
  </p:clrMapOvr>
  <p:transition xmlns:p14="http://schemas.microsoft.com/office/powerpoint/2010/main" spd="med" advClick="1" p14:dur="1000"/>
</p:sld>
</file>

<file path=ppt/slides/slide2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4" name="Shape 194"/>
          <p:cNvSpPr/>
          <p:nvPr>
            <p:ph type="title"/>
          </p:nvPr>
        </p:nvSpPr>
        <p:spPr>
          <a:xfrm>
            <a:off x="623887" y="1709739"/>
            <a:ext cx="7886701" cy="2852738"/>
          </a:xfrm>
          <a:prstGeom prst="rect">
            <a:avLst/>
          </a:prstGeom>
        </p:spPr>
        <p:txBody>
          <a:bodyPr/>
          <a:lstStyle>
            <a:lvl1pPr>
              <a:defRPr>
                <a:latin typeface="ＭＳ Ｐゴシック"/>
                <a:ea typeface="ＭＳ Ｐゴシック"/>
                <a:cs typeface="ＭＳ Ｐゴシック"/>
                <a:sym typeface="ＭＳ Ｐゴシック"/>
              </a:defRPr>
            </a:lvl1pPr>
          </a:lstStyle>
          <a:p>
            <a:pPr/>
            <a:r>
              <a:t>相対位置推定手法</a:t>
            </a:r>
          </a:p>
        </p:txBody>
      </p:sp>
      <p:sp>
        <p:nvSpPr>
          <p:cNvPr id="195" name="Shape 195"/>
          <p:cNvSpPr/>
          <p:nvPr>
            <p:ph type="body" sz="half" idx="1"/>
          </p:nvPr>
        </p:nvSpPr>
        <p:spPr>
          <a:xfrm>
            <a:off x="623887" y="4589464"/>
            <a:ext cx="8401707" cy="1500188"/>
          </a:xfrm>
          <a:prstGeom prst="rect">
            <a:avLst/>
          </a:prstGeom>
        </p:spPr>
        <p:txBody>
          <a:bodyPr/>
          <a:lstStyle>
            <a:lvl1pPr marL="240631" indent="-240631">
              <a:buSzPct val="100000"/>
              <a:buChar char="•"/>
              <a:defRPr>
                <a:latin typeface="ＭＳ Ｐゴシック"/>
                <a:ea typeface="ＭＳ Ｐゴシック"/>
                <a:cs typeface="ＭＳ Ｐゴシック"/>
                <a:sym typeface="ＭＳ Ｐゴシック"/>
              </a:defRPr>
            </a:lvl1pPr>
          </a:lstStyle>
          <a:p>
            <a:pPr/>
            <a:r>
              <a:t>相対距離の計測結果に基づく複数端末の空間分布推定</a:t>
            </a:r>
          </a:p>
        </p:txBody>
      </p:sp>
    </p:spTree>
  </p:cSld>
  <p:clrMapOvr>
    <a:masterClrMapping/>
  </p:clrMapOvr>
  <p:transition xmlns:p14="http://schemas.microsoft.com/office/powerpoint/2010/main" spd="med" advClick="1" p14:dur="1000"/>
</p:sld>
</file>

<file path=ppt/slides/slide2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97" name="Shape 197"/>
          <p:cNvSpPr/>
          <p:nvPr>
            <p:ph type="title"/>
          </p:nvPr>
        </p:nvSpPr>
        <p:spPr>
          <a:prstGeom prst="rect">
            <a:avLst/>
          </a:prstGeom>
        </p:spPr>
        <p:txBody>
          <a:bodyPr/>
          <a:lstStyle>
            <a:lvl1pPr>
              <a:defRPr>
                <a:latin typeface="ＭＳ Ｐゴシック"/>
                <a:ea typeface="ＭＳ Ｐゴシック"/>
                <a:cs typeface="ＭＳ Ｐゴシック"/>
                <a:sym typeface="ＭＳ Ｐゴシック"/>
              </a:defRPr>
            </a:lvl1pPr>
          </a:lstStyle>
          <a:p>
            <a:pPr/>
            <a:r>
              <a:t>誤差最小化による位置推定</a:t>
            </a:r>
          </a:p>
        </p:txBody>
      </p:sp>
      <p:sp>
        <p:nvSpPr>
          <p:cNvPr id="198" name="Shape 198"/>
          <p:cNvSpPr/>
          <p:nvPr>
            <p:ph type="body" idx="1"/>
          </p:nvPr>
        </p:nvSpPr>
        <p:spPr>
          <a:prstGeom prst="rect">
            <a:avLst/>
          </a:prstGeom>
        </p:spPr>
        <p:txBody>
          <a:bodyPr/>
          <a:lstStyle/>
          <a:p>
            <a:pPr>
              <a:defRPr>
                <a:latin typeface="ＭＳ Ｐゴシック"/>
                <a:ea typeface="ＭＳ Ｐゴシック"/>
                <a:cs typeface="ＭＳ Ｐゴシック"/>
                <a:sym typeface="ＭＳ Ｐゴシック"/>
              </a:defRPr>
            </a:pPr>
            <a:r>
              <a:t>推定位置と相対距離の</a:t>
            </a:r>
            <a:r>
              <a:rPr b="1"/>
              <a:t>誤差関数を最小化</a:t>
            </a:r>
            <a:r>
              <a:t>する　最適化問題を考える</a:t>
            </a:r>
          </a:p>
          <a:p>
            <a:pPr>
              <a:defRPr>
                <a:latin typeface="ＭＳ Ｐゴシック"/>
                <a:ea typeface="ＭＳ Ｐゴシック"/>
                <a:cs typeface="ＭＳ Ｐゴシック"/>
                <a:sym typeface="ＭＳ Ｐゴシック"/>
              </a:defRPr>
            </a:pPr>
            <a:r>
              <a:t>反復解法には</a:t>
            </a:r>
            <a:r>
              <a:rPr b="1"/>
              <a:t>最急降下法</a:t>
            </a:r>
            <a:r>
              <a:t>を使用</a:t>
            </a:r>
          </a:p>
        </p:txBody>
      </p:sp>
      <p:pic>
        <p:nvPicPr>
          <p:cNvPr id="199" name="image8.png" descr="スクリーンショット 2016-01-28 15.39.59.png"/>
          <p:cNvPicPr>
            <a:picLocks noChangeAspect="1"/>
          </p:cNvPicPr>
          <p:nvPr/>
        </p:nvPicPr>
        <p:blipFill>
          <a:blip r:embed="rId2">
            <a:extLst/>
          </a:blip>
          <a:stretch>
            <a:fillRect/>
          </a:stretch>
        </p:blipFill>
        <p:spPr>
          <a:xfrm>
            <a:off x="-514355" y="3905572"/>
            <a:ext cx="7038244" cy="1936931"/>
          </a:xfrm>
          <a:prstGeom prst="rect">
            <a:avLst/>
          </a:prstGeom>
          <a:ln w="12700">
            <a:miter lim="400000"/>
          </a:ln>
        </p:spPr>
      </p:pic>
      <p:pic>
        <p:nvPicPr>
          <p:cNvPr id="200" name="image9.png" descr="MDS2.png"/>
          <p:cNvPicPr>
            <a:picLocks noChangeAspect="1"/>
          </p:cNvPicPr>
          <p:nvPr/>
        </p:nvPicPr>
        <p:blipFill>
          <a:blip r:embed="rId3">
            <a:extLst/>
          </a:blip>
          <a:stretch>
            <a:fillRect/>
          </a:stretch>
        </p:blipFill>
        <p:spPr>
          <a:xfrm>
            <a:off x="6458506" y="2449040"/>
            <a:ext cx="3372604" cy="3104509"/>
          </a:xfrm>
          <a:prstGeom prst="rect">
            <a:avLst/>
          </a:prstGeom>
          <a:ln w="12700">
            <a:miter lim="400000"/>
          </a:ln>
        </p:spPr>
      </p:pic>
      <p:sp>
        <p:nvSpPr>
          <p:cNvPr id="201" name="Shape 201"/>
          <p:cNvSpPr/>
          <p:nvPr/>
        </p:nvSpPr>
        <p:spPr>
          <a:xfrm>
            <a:off x="3685996" y="3976551"/>
            <a:ext cx="1475741"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推定位置の差</a:t>
            </a:r>
          </a:p>
        </p:txBody>
      </p:sp>
      <p:sp>
        <p:nvSpPr>
          <p:cNvPr id="202" name="Shape 202"/>
          <p:cNvSpPr/>
          <p:nvPr/>
        </p:nvSpPr>
        <p:spPr>
          <a:xfrm>
            <a:off x="4867873" y="4816306"/>
            <a:ext cx="1704341"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計測された距離</a:t>
            </a:r>
          </a:p>
        </p:txBody>
      </p:sp>
      <p:sp>
        <p:nvSpPr>
          <p:cNvPr id="203" name="Shape 203"/>
          <p:cNvSpPr/>
          <p:nvPr/>
        </p:nvSpPr>
        <p:spPr>
          <a:xfrm>
            <a:off x="5324037" y="6122592"/>
            <a:ext cx="2682241" cy="46609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900"/>
            </a:lvl1pPr>
          </a:lstStyle>
          <a:p>
            <a:pPr/>
            <a:r>
              <a:t>位置推定できる</a:t>
            </a:r>
          </a:p>
        </p:txBody>
      </p:sp>
    </p:spTree>
  </p:cSld>
  <p:clrMapOvr>
    <a:masterClrMapping/>
  </p:clrMapOvr>
  <p:transition xmlns:p14="http://schemas.microsoft.com/office/powerpoint/2010/main" spd="med" advClick="1" p14:dur="1000"/>
</p:sld>
</file>

<file path=ppt/slides/slide2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5" name="Shape 205"/>
          <p:cNvSpPr/>
          <p:nvPr>
            <p:ph type="title"/>
          </p:nvPr>
        </p:nvSpPr>
        <p:spPr>
          <a:xfrm>
            <a:off x="623887" y="1709739"/>
            <a:ext cx="7886701" cy="2852738"/>
          </a:xfrm>
          <a:prstGeom prst="rect">
            <a:avLst/>
          </a:prstGeom>
        </p:spPr>
        <p:txBody>
          <a:bodyPr/>
          <a:lstStyle>
            <a:lvl1pPr>
              <a:defRPr>
                <a:latin typeface="ＭＳ Ｐゴシック"/>
                <a:ea typeface="ＭＳ Ｐゴシック"/>
                <a:cs typeface="ＭＳ Ｐゴシック"/>
                <a:sym typeface="ＭＳ Ｐゴシック"/>
              </a:defRPr>
            </a:lvl1pPr>
          </a:lstStyle>
          <a:p>
            <a:pPr/>
            <a:r>
              <a:t>信号検出手法</a:t>
            </a:r>
          </a:p>
        </p:txBody>
      </p:sp>
      <p:sp>
        <p:nvSpPr>
          <p:cNvPr id="206" name="Shape 206"/>
          <p:cNvSpPr/>
          <p:nvPr>
            <p:ph type="body" sz="quarter" idx="1"/>
          </p:nvPr>
        </p:nvSpPr>
        <p:spPr>
          <a:prstGeom prst="rect">
            <a:avLst/>
          </a:prstGeom>
        </p:spPr>
        <p:txBody>
          <a:bodyPr/>
          <a:lstStyle>
            <a:lvl1pPr>
              <a:defRPr>
                <a:latin typeface="ＭＳ Ｐゴシック"/>
                <a:ea typeface="ＭＳ Ｐゴシック"/>
                <a:cs typeface="ＭＳ Ｐゴシック"/>
                <a:sym typeface="ＭＳ Ｐゴシック"/>
              </a:defRPr>
            </a:lvl1pPr>
          </a:lstStyle>
          <a:p>
            <a:pPr/>
            <a:r>
              <a:t>精密な測距・時刻同期のための信号検出</a:t>
            </a:r>
          </a:p>
        </p:txBody>
      </p:sp>
    </p:spTree>
  </p:cSld>
  <p:clrMapOvr>
    <a:masterClrMapping/>
  </p:clrMapOvr>
  <p:transition xmlns:p14="http://schemas.microsoft.com/office/powerpoint/2010/main" spd="med" advClick="1" p14:dur="1000"/>
</p:sld>
</file>

<file path=ppt/slides/slide2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08" name="Shape 208"/>
          <p:cNvSpPr/>
          <p:nvPr>
            <p:ph type="title"/>
          </p:nvPr>
        </p:nvSpPr>
        <p:spPr>
          <a:prstGeom prst="rect">
            <a:avLst/>
          </a:prstGeom>
        </p:spPr>
        <p:txBody>
          <a:bodyPr/>
          <a:lstStyle>
            <a:lvl1pPr defTabSz="850391">
              <a:defRPr sz="4092">
                <a:latin typeface="ＭＳ Ｐゴシック"/>
                <a:ea typeface="ＭＳ Ｐゴシック"/>
                <a:cs typeface="ＭＳ Ｐゴシック"/>
                <a:sym typeface="ＭＳ Ｐゴシック"/>
              </a:defRPr>
            </a:lvl1pPr>
          </a:lstStyle>
          <a:p>
            <a:pPr/>
            <a:r>
              <a:t>信号の検出性能が同期性能に直結</a:t>
            </a:r>
          </a:p>
        </p:txBody>
      </p:sp>
      <p:sp>
        <p:nvSpPr>
          <p:cNvPr id="209" name="Shape 209"/>
          <p:cNvSpPr/>
          <p:nvPr>
            <p:ph type="body" idx="1"/>
          </p:nvPr>
        </p:nvSpPr>
        <p:spPr>
          <a:prstGeom prst="rect">
            <a:avLst/>
          </a:prstGeom>
        </p:spPr>
        <p:txBody>
          <a:bodyPr/>
          <a:lstStyle/>
          <a:p>
            <a:pPr/>
            <a:r>
              <a:t>サンプリング周波数 </a:t>
            </a:r>
            <a:r>
              <a:rPr b="1"/>
              <a:t>44100Hz</a:t>
            </a:r>
            <a:endParaRPr b="1"/>
          </a:p>
          <a:p>
            <a:pPr/>
            <a:r>
              <a:t>1サンプルあたり </a:t>
            </a:r>
            <a:r>
              <a:rPr b="1"/>
              <a:t>時間解像度 </a:t>
            </a:r>
            <a:endParaRPr b="1"/>
          </a:p>
          <a:p>
            <a:pPr lvl="1" marL="685800" indent="-228600"/>
            <a:r>
              <a:t>約 1s/44100Hz = 22.6μs/sample</a:t>
            </a:r>
          </a:p>
          <a:p>
            <a:pPr/>
            <a:r>
              <a:t>1サンプルあたり </a:t>
            </a:r>
            <a:r>
              <a:rPr b="1"/>
              <a:t>距離解像度</a:t>
            </a:r>
          </a:p>
          <a:p>
            <a:pPr lvl="1" marL="685800" indent="-228600"/>
            <a:r>
              <a:t>22.6μs*340m/s = 7.7mm/sample</a:t>
            </a:r>
          </a:p>
          <a:p>
            <a:pPr/>
            <a:r>
              <a:t>パルス時刻測定誤差</a:t>
            </a:r>
          </a:p>
          <a:p>
            <a:pPr lvl="1" marL="685800" indent="-228600"/>
            <a:r>
              <a:rPr b="1"/>
              <a:t>±50サンプル</a:t>
            </a:r>
            <a:r>
              <a:t> → </a:t>
            </a:r>
            <a:r>
              <a:rPr b="1"/>
              <a:t>±38.5cm →±1.1ms</a:t>
            </a:r>
          </a:p>
        </p:txBody>
      </p:sp>
    </p:spTree>
  </p:cSld>
  <p:clrMapOvr>
    <a:masterClrMapping/>
  </p:clrMapOvr>
  <p:transition xmlns:p14="http://schemas.microsoft.com/office/powerpoint/2010/main" spd="med" advClick="1" p14:dur="1000"/>
</p:sld>
</file>

<file path=ppt/slides/slide2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11" name="Shape 211"/>
          <p:cNvSpPr/>
          <p:nvPr/>
        </p:nvSpPr>
        <p:spPr>
          <a:xfrm>
            <a:off x="1743174" y="2877771"/>
            <a:ext cx="640631" cy="588139"/>
          </a:xfrm>
          <a:prstGeom prst="ellipse">
            <a:avLst/>
          </a:prstGeom>
          <a:solidFill>
            <a:schemeClr val="accent3"/>
          </a:solidFill>
          <a:ln w="12700">
            <a:miter lim="400000"/>
          </a:ln>
        </p:spPr>
        <p:txBody>
          <a:bodyPr lIns="45719" rIns="45719" anchor="ctr"/>
          <a:lstStyle/>
          <a:p>
            <a:pPr>
              <a:defRPr>
                <a:solidFill>
                  <a:srgbClr val="FFFFFF"/>
                </a:solidFill>
              </a:defRPr>
            </a:pPr>
          </a:p>
        </p:txBody>
      </p:sp>
      <p:sp>
        <p:nvSpPr>
          <p:cNvPr id="212" name="Shape 212"/>
          <p:cNvSpPr/>
          <p:nvPr>
            <p:ph type="title"/>
          </p:nvPr>
        </p:nvSpPr>
        <p:spPr>
          <a:prstGeom prst="rect">
            <a:avLst/>
          </a:prstGeom>
        </p:spPr>
        <p:txBody>
          <a:bodyPr/>
          <a:lstStyle/>
          <a:p>
            <a:pPr/>
            <a:r>
              <a:t>同期に向いているパルスとは</a:t>
            </a:r>
          </a:p>
        </p:txBody>
      </p:sp>
      <p:pic>
        <p:nvPicPr>
          <p:cNvPr id="213" name="aimai2.png"/>
          <p:cNvPicPr>
            <a:picLocks noChangeAspect="1"/>
          </p:cNvPicPr>
          <p:nvPr/>
        </p:nvPicPr>
        <p:blipFill>
          <a:blip r:embed="rId2">
            <a:extLst/>
          </a:blip>
          <a:stretch>
            <a:fillRect/>
          </a:stretch>
        </p:blipFill>
        <p:spPr>
          <a:xfrm>
            <a:off x="5770749" y="1680846"/>
            <a:ext cx="2418784" cy="2836845"/>
          </a:xfrm>
          <a:prstGeom prst="rect">
            <a:avLst/>
          </a:prstGeom>
          <a:ln w="12700">
            <a:miter lim="400000"/>
          </a:ln>
        </p:spPr>
      </p:pic>
      <p:sp>
        <p:nvSpPr>
          <p:cNvPr id="214" name="Shape 214"/>
          <p:cNvSpPr/>
          <p:nvPr/>
        </p:nvSpPr>
        <p:spPr>
          <a:xfrm>
            <a:off x="5811627" y="5704632"/>
            <a:ext cx="2337028" cy="1"/>
          </a:xfrm>
          <a:prstGeom prst="line">
            <a:avLst/>
          </a:prstGeom>
          <a:ln w="25400">
            <a:solidFill>
              <a:schemeClr val="accent3"/>
            </a:solidFill>
            <a:miter lim="400000"/>
          </a:ln>
        </p:spPr>
        <p:txBody>
          <a:bodyPr lIns="45719" rIns="45719"/>
          <a:lstStyle/>
          <a:p>
            <a:pPr/>
          </a:p>
        </p:txBody>
      </p:sp>
      <p:sp>
        <p:nvSpPr>
          <p:cNvPr id="233" name="Shape 233"/>
          <p:cNvSpPr/>
          <p:nvPr/>
        </p:nvSpPr>
        <p:spPr>
          <a:xfrm>
            <a:off x="6020953" y="5034029"/>
            <a:ext cx="1728594" cy="677394"/>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6956" y="-5319"/>
                  <a:pt x="14156" y="-5400"/>
                  <a:pt x="21600" y="15958"/>
                </a:cubicBezTo>
              </a:path>
            </a:pathLst>
          </a:custGeom>
          <a:ln w="25400">
            <a:solidFill>
              <a:schemeClr val="accent3"/>
            </a:solidFill>
            <a:miter lim="400000"/>
          </a:ln>
        </p:spPr>
        <p:txBody>
          <a:bodyPr/>
          <a:lstStyle/>
          <a:p>
            <a:pPr/>
          </a:p>
        </p:txBody>
      </p:sp>
      <p:sp>
        <p:nvSpPr>
          <p:cNvPr id="216" name="Shape 216"/>
          <p:cNvSpPr/>
          <p:nvPr/>
        </p:nvSpPr>
        <p:spPr>
          <a:xfrm>
            <a:off x="882188" y="5665754"/>
            <a:ext cx="2337028" cy="1"/>
          </a:xfrm>
          <a:prstGeom prst="line">
            <a:avLst/>
          </a:prstGeom>
          <a:ln w="25400">
            <a:solidFill>
              <a:schemeClr val="accent3"/>
            </a:solidFill>
            <a:miter lim="400000"/>
          </a:ln>
        </p:spPr>
        <p:txBody>
          <a:bodyPr lIns="45719" rIns="45719"/>
          <a:lstStyle/>
          <a:p>
            <a:pPr/>
          </a:p>
        </p:txBody>
      </p:sp>
      <p:sp>
        <p:nvSpPr>
          <p:cNvPr id="234" name="Shape 234"/>
          <p:cNvSpPr/>
          <p:nvPr/>
        </p:nvSpPr>
        <p:spPr>
          <a:xfrm>
            <a:off x="2028746" y="4274817"/>
            <a:ext cx="165595" cy="1408501"/>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200"/>
                </a:moveTo>
                <a:cubicBezTo>
                  <a:pt x="6011" y="-5320"/>
                  <a:pt x="13211" y="-5400"/>
                  <a:pt x="21600" y="15960"/>
                </a:cubicBezTo>
              </a:path>
            </a:pathLst>
          </a:custGeom>
          <a:ln w="25400">
            <a:solidFill>
              <a:schemeClr val="accent3"/>
            </a:solidFill>
            <a:miter lim="400000"/>
          </a:ln>
        </p:spPr>
        <p:txBody>
          <a:bodyPr/>
          <a:lstStyle/>
          <a:p>
            <a:pPr/>
          </a:p>
        </p:txBody>
      </p:sp>
      <p:sp>
        <p:nvSpPr>
          <p:cNvPr id="218" name="Shape 218"/>
          <p:cNvSpPr/>
          <p:nvPr/>
        </p:nvSpPr>
        <p:spPr>
          <a:xfrm>
            <a:off x="1809625" y="2912517"/>
            <a:ext cx="507729" cy="518646"/>
          </a:xfrm>
          <a:prstGeom prst="ellipse">
            <a:avLst/>
          </a:prstGeom>
          <a:solidFill>
            <a:srgbClr val="FFFFFF"/>
          </a:solidFill>
          <a:ln w="12700">
            <a:miter lim="400000"/>
          </a:ln>
        </p:spPr>
        <p:txBody>
          <a:bodyPr lIns="45719" rIns="45719" anchor="ctr"/>
          <a:lstStyle/>
          <a:p>
            <a:pPr/>
          </a:p>
        </p:txBody>
      </p:sp>
      <p:sp>
        <p:nvSpPr>
          <p:cNvPr id="219" name="Shape 219"/>
          <p:cNvSpPr/>
          <p:nvPr/>
        </p:nvSpPr>
        <p:spPr>
          <a:xfrm>
            <a:off x="912089" y="3100583"/>
            <a:ext cx="2266714" cy="142514"/>
          </a:xfrm>
          <a:prstGeom prst="rightArrow">
            <a:avLst>
              <a:gd name="adj1" fmla="val 40422"/>
              <a:gd name="adj2" fmla="val 92536"/>
            </a:avLst>
          </a:prstGeom>
          <a:solidFill>
            <a:schemeClr val="accent3"/>
          </a:solidFill>
          <a:ln w="12700">
            <a:miter lim="400000"/>
          </a:ln>
        </p:spPr>
        <p:txBody>
          <a:bodyPr lIns="45719" rIns="45719" anchor="ctr"/>
          <a:lstStyle/>
          <a:p>
            <a:pPr>
              <a:defRPr>
                <a:solidFill>
                  <a:srgbClr val="FFFFFF"/>
                </a:solidFill>
              </a:defRPr>
            </a:pPr>
          </a:p>
        </p:txBody>
      </p:sp>
      <p:sp>
        <p:nvSpPr>
          <p:cNvPr id="220" name="Shape 220"/>
          <p:cNvSpPr/>
          <p:nvPr/>
        </p:nvSpPr>
        <p:spPr>
          <a:xfrm rot="16207487">
            <a:off x="1103903" y="3119779"/>
            <a:ext cx="1915672" cy="104076"/>
          </a:xfrm>
          <a:prstGeom prst="rightArrow">
            <a:avLst>
              <a:gd name="adj1" fmla="val 40422"/>
              <a:gd name="adj2" fmla="val 147941"/>
            </a:avLst>
          </a:prstGeom>
          <a:solidFill>
            <a:schemeClr val="accent3"/>
          </a:solidFill>
          <a:ln w="12700">
            <a:miter lim="400000"/>
          </a:ln>
        </p:spPr>
        <p:txBody>
          <a:bodyPr lIns="45719" rIns="45719" anchor="ctr"/>
          <a:lstStyle/>
          <a:p>
            <a:pPr>
              <a:defRPr>
                <a:solidFill>
                  <a:srgbClr val="FFFFFF"/>
                </a:solidFill>
              </a:defRPr>
            </a:pPr>
          </a:p>
        </p:txBody>
      </p:sp>
      <p:sp>
        <p:nvSpPr>
          <p:cNvPr id="221" name="Shape 221"/>
          <p:cNvSpPr/>
          <p:nvPr/>
        </p:nvSpPr>
        <p:spPr>
          <a:xfrm rot="16207487">
            <a:off x="5043066" y="4917991"/>
            <a:ext cx="1562296" cy="109662"/>
          </a:xfrm>
          <a:prstGeom prst="rightArrow">
            <a:avLst>
              <a:gd name="adj1" fmla="val 40422"/>
              <a:gd name="adj2" fmla="val 140404"/>
            </a:avLst>
          </a:prstGeom>
          <a:solidFill>
            <a:schemeClr val="accent3"/>
          </a:solidFill>
          <a:ln w="12700">
            <a:miter lim="400000"/>
          </a:ln>
        </p:spPr>
        <p:txBody>
          <a:bodyPr lIns="45719" rIns="45719" anchor="ctr"/>
          <a:lstStyle/>
          <a:p>
            <a:pPr>
              <a:defRPr>
                <a:solidFill>
                  <a:srgbClr val="FFFFFF"/>
                </a:solidFill>
              </a:defRPr>
            </a:pPr>
          </a:p>
        </p:txBody>
      </p:sp>
      <p:sp>
        <p:nvSpPr>
          <p:cNvPr id="222" name="Shape 222"/>
          <p:cNvSpPr/>
          <p:nvPr/>
        </p:nvSpPr>
        <p:spPr>
          <a:xfrm rot="16207487">
            <a:off x="127810" y="4824685"/>
            <a:ext cx="1562296" cy="109662"/>
          </a:xfrm>
          <a:prstGeom prst="rightArrow">
            <a:avLst>
              <a:gd name="adj1" fmla="val 40422"/>
              <a:gd name="adj2" fmla="val 140404"/>
            </a:avLst>
          </a:prstGeom>
          <a:solidFill>
            <a:schemeClr val="accent3"/>
          </a:solidFill>
          <a:ln w="12700">
            <a:miter lim="400000"/>
          </a:ln>
        </p:spPr>
        <p:txBody>
          <a:bodyPr lIns="45719" rIns="45719" anchor="ctr"/>
          <a:lstStyle/>
          <a:p>
            <a:pPr>
              <a:defRPr>
                <a:solidFill>
                  <a:srgbClr val="FFFFFF"/>
                </a:solidFill>
              </a:defRPr>
            </a:pPr>
          </a:p>
        </p:txBody>
      </p:sp>
      <p:sp>
        <p:nvSpPr>
          <p:cNvPr id="223" name="Shape 223"/>
          <p:cNvSpPr/>
          <p:nvPr/>
        </p:nvSpPr>
        <p:spPr>
          <a:xfrm>
            <a:off x="7767904" y="3092735"/>
            <a:ext cx="561341"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時間</a:t>
            </a:r>
          </a:p>
        </p:txBody>
      </p:sp>
      <p:sp>
        <p:nvSpPr>
          <p:cNvPr id="224" name="Shape 224"/>
          <p:cNvSpPr/>
          <p:nvPr/>
        </p:nvSpPr>
        <p:spPr>
          <a:xfrm>
            <a:off x="3087281" y="3268979"/>
            <a:ext cx="561341"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時間</a:t>
            </a:r>
          </a:p>
        </p:txBody>
      </p:sp>
      <p:sp>
        <p:nvSpPr>
          <p:cNvPr id="225" name="Shape 225"/>
          <p:cNvSpPr/>
          <p:nvPr/>
        </p:nvSpPr>
        <p:spPr>
          <a:xfrm>
            <a:off x="80751" y="4165870"/>
            <a:ext cx="561341"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振幅</a:t>
            </a:r>
          </a:p>
        </p:txBody>
      </p:sp>
      <p:sp>
        <p:nvSpPr>
          <p:cNvPr id="226" name="Shape 226"/>
          <p:cNvSpPr/>
          <p:nvPr/>
        </p:nvSpPr>
        <p:spPr>
          <a:xfrm>
            <a:off x="4851066" y="4195879"/>
            <a:ext cx="561341"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振幅</a:t>
            </a:r>
          </a:p>
        </p:txBody>
      </p:sp>
      <p:sp>
        <p:nvSpPr>
          <p:cNvPr id="227" name="Shape 227"/>
          <p:cNvSpPr/>
          <p:nvPr/>
        </p:nvSpPr>
        <p:spPr>
          <a:xfrm>
            <a:off x="126336" y="5889392"/>
            <a:ext cx="942341" cy="51689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3300"/>
            </a:lvl1pPr>
          </a:lstStyle>
          <a:p>
            <a:pPr/>
            <a:r>
              <a:t>理想</a:t>
            </a:r>
          </a:p>
        </p:txBody>
      </p:sp>
      <p:sp>
        <p:nvSpPr>
          <p:cNvPr id="228" name="Shape 228"/>
          <p:cNvSpPr/>
          <p:nvPr/>
        </p:nvSpPr>
        <p:spPr>
          <a:xfrm>
            <a:off x="5754496" y="5889392"/>
            <a:ext cx="942341" cy="51689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3300"/>
            </a:lvl1pPr>
          </a:lstStyle>
          <a:p>
            <a:pPr/>
            <a:r>
              <a:t>現実</a:t>
            </a:r>
          </a:p>
        </p:txBody>
      </p:sp>
      <p:sp>
        <p:nvSpPr>
          <p:cNvPr id="229" name="Shape 229"/>
          <p:cNvSpPr/>
          <p:nvPr/>
        </p:nvSpPr>
        <p:spPr>
          <a:xfrm>
            <a:off x="3633487" y="5987816"/>
            <a:ext cx="2152397"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ハードウェアの制約</a:t>
            </a:r>
          </a:p>
        </p:txBody>
      </p:sp>
      <p:sp>
        <p:nvSpPr>
          <p:cNvPr id="230" name="Shape 230"/>
          <p:cNvSpPr/>
          <p:nvPr/>
        </p:nvSpPr>
        <p:spPr>
          <a:xfrm>
            <a:off x="3934026" y="4631612"/>
            <a:ext cx="1270001" cy="1270001"/>
          </a:xfrm>
          <a:prstGeom prst="rightArrow">
            <a:avLst>
              <a:gd name="adj1" fmla="val 32000"/>
              <a:gd name="adj2" fmla="val 64000"/>
            </a:avLst>
          </a:prstGeom>
          <a:solidFill>
            <a:schemeClr val="accent3"/>
          </a:solidFill>
          <a:ln w="19050">
            <a:solidFill>
              <a:srgbClr val="FFFFFF"/>
            </a:solidFill>
            <a:miter/>
          </a:ln>
        </p:spPr>
        <p:txBody>
          <a:bodyPr lIns="45719" rIns="45719" anchor="ctr"/>
          <a:lstStyle/>
          <a:p>
            <a:pPr>
              <a:defRPr>
                <a:solidFill>
                  <a:srgbClr val="FFFFFF"/>
                </a:solidFill>
              </a:defRPr>
            </a:pPr>
          </a:p>
        </p:txBody>
      </p:sp>
      <p:sp>
        <p:nvSpPr>
          <p:cNvPr id="231" name="Shape 231"/>
          <p:cNvSpPr/>
          <p:nvPr/>
        </p:nvSpPr>
        <p:spPr>
          <a:xfrm>
            <a:off x="1548289" y="6334451"/>
            <a:ext cx="1695197"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鋭く強いパルス</a:t>
            </a:r>
          </a:p>
        </p:txBody>
      </p:sp>
      <p:sp>
        <p:nvSpPr>
          <p:cNvPr id="232" name="Shape 232"/>
          <p:cNvSpPr/>
          <p:nvPr/>
        </p:nvSpPr>
        <p:spPr>
          <a:xfrm>
            <a:off x="6332447" y="6334451"/>
            <a:ext cx="1923797"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鈍く小さいパルス</a:t>
            </a:r>
          </a:p>
        </p:txBody>
      </p:sp>
    </p:spTree>
  </p:cSld>
  <p:clrMapOvr>
    <a:masterClrMapping/>
  </p:clrMapOvr>
  <p:transition xmlns:p14="http://schemas.microsoft.com/office/powerpoint/2010/main" spd="med" advClick="1" p14:dur="1000"/>
</p:sld>
</file>

<file path=ppt/slides/slide2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36" name="Shape 236"/>
          <p:cNvSpPr/>
          <p:nvPr>
            <p:ph type="title"/>
          </p:nvPr>
        </p:nvSpPr>
        <p:spPr>
          <a:prstGeom prst="rect">
            <a:avLst/>
          </a:prstGeom>
        </p:spPr>
        <p:txBody>
          <a:bodyPr/>
          <a:lstStyle/>
          <a:p>
            <a:pPr defTabSz="777240">
              <a:defRPr sz="3740">
                <a:latin typeface="ＭＳ Ｐゴシック"/>
                <a:ea typeface="ＭＳ Ｐゴシック"/>
                <a:cs typeface="ＭＳ Ｐゴシック"/>
                <a:sym typeface="ＭＳ Ｐゴシック"/>
              </a:defRPr>
            </a:pPr>
            <a:r>
              <a:t>直接スペクトル拡散(DSSS)による</a:t>
            </a:r>
          </a:p>
          <a:p>
            <a:pPr defTabSz="777240">
              <a:defRPr sz="3740">
                <a:latin typeface="ＭＳ Ｐゴシック"/>
                <a:ea typeface="ＭＳ Ｐゴシック"/>
                <a:cs typeface="ＭＳ Ｐゴシック"/>
                <a:sym typeface="ＭＳ Ｐゴシック"/>
              </a:defRPr>
            </a:pPr>
            <a:r>
              <a:t>パルス圧縮</a:t>
            </a:r>
          </a:p>
        </p:txBody>
      </p:sp>
      <p:pic>
        <p:nvPicPr>
          <p:cNvPr id="237" name="image10.png" descr="DS.png"/>
          <p:cNvPicPr>
            <a:picLocks noChangeAspect="1"/>
          </p:cNvPicPr>
          <p:nvPr/>
        </p:nvPicPr>
        <p:blipFill>
          <a:blip r:embed="rId2">
            <a:extLst/>
          </a:blip>
          <a:stretch>
            <a:fillRect/>
          </a:stretch>
        </p:blipFill>
        <p:spPr>
          <a:xfrm>
            <a:off x="1748600" y="1750767"/>
            <a:ext cx="5812677" cy="2764414"/>
          </a:xfrm>
          <a:prstGeom prst="rect">
            <a:avLst/>
          </a:prstGeom>
          <a:ln w="12700">
            <a:miter lim="400000"/>
          </a:ln>
        </p:spPr>
      </p:pic>
      <p:sp>
        <p:nvSpPr>
          <p:cNvPr id="238" name="Shape 238"/>
          <p:cNvSpPr/>
          <p:nvPr/>
        </p:nvSpPr>
        <p:spPr>
          <a:xfrm>
            <a:off x="992065" y="4298525"/>
            <a:ext cx="7886701" cy="2343647"/>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180473" indent="-180473">
              <a:buSzPct val="100000"/>
              <a:buChar char="•"/>
              <a:defRPr sz="2500"/>
            </a:pPr>
            <a:r>
              <a:t>周波数方向へエネルギー拡散</a:t>
            </a:r>
          </a:p>
          <a:p>
            <a:pPr marL="180473" indent="-180473">
              <a:buSzPct val="100000"/>
              <a:buChar char="•"/>
              <a:defRPr sz="2500"/>
            </a:pPr>
            <a:r>
              <a:t>受信時にエネルギーを逆拡散</a:t>
            </a:r>
          </a:p>
          <a:p>
            <a:pPr marL="180473" indent="-180473">
              <a:buSzPct val="100000"/>
              <a:buChar char="•"/>
              <a:defRPr sz="2500"/>
            </a:pPr>
            <a:r>
              <a:t>通常パルスよりも強力</a:t>
            </a:r>
          </a:p>
          <a:p>
            <a:pPr marL="180473" indent="-180473">
              <a:buSzPct val="100000"/>
              <a:buChar char="•"/>
              <a:defRPr sz="2500"/>
            </a:pPr>
            <a:r>
              <a:t>チャープに比べ非定常雑音に強く日常環境に適する</a:t>
            </a:r>
          </a:p>
          <a:p>
            <a:pPr lvl="1" marL="561473" indent="-180473">
              <a:buSzPct val="100000"/>
              <a:buChar char="•"/>
              <a:defRPr sz="900"/>
            </a:pPr>
            <a:r>
              <a:t>渋澤功, and 金田豊. "実環境雑音下におけるインパルス応答測定波形の最適切り出し方法の検討." 電子情報通信学会技術研究報告. EA, 応用音響 112.292 (2012): 51-56.</a:t>
            </a:r>
          </a:p>
        </p:txBody>
      </p:sp>
    </p:spTree>
  </p:cSld>
  <p:clrMapOvr>
    <a:masterClrMapping/>
  </p:clrMapOvr>
  <p:transition xmlns:p14="http://schemas.microsoft.com/office/powerpoint/2010/main" spd="med" advClick="1" p14:dur="1000"/>
</p:sld>
</file>

<file path=ppt/slides/slide2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40" name="image11.png" descr="DSSS.png"/>
          <p:cNvPicPr>
            <a:picLocks noChangeAspect="1"/>
          </p:cNvPicPr>
          <p:nvPr/>
        </p:nvPicPr>
        <p:blipFill>
          <a:blip r:embed="rId2">
            <a:extLst/>
          </a:blip>
          <a:stretch>
            <a:fillRect/>
          </a:stretch>
        </p:blipFill>
        <p:spPr>
          <a:xfrm>
            <a:off x="2201871" y="2072798"/>
            <a:ext cx="4754422" cy="5817037"/>
          </a:xfrm>
          <a:prstGeom prst="rect">
            <a:avLst/>
          </a:prstGeom>
          <a:ln w="12700">
            <a:miter lim="400000"/>
          </a:ln>
        </p:spPr>
      </p:pic>
      <p:pic>
        <p:nvPicPr>
          <p:cNvPr id="241" name="image12.png" descr="DME2.png"/>
          <p:cNvPicPr>
            <a:picLocks noChangeAspect="1"/>
          </p:cNvPicPr>
          <p:nvPr/>
        </p:nvPicPr>
        <p:blipFill>
          <a:blip r:embed="rId3">
            <a:extLst/>
          </a:blip>
          <a:stretch>
            <a:fillRect/>
          </a:stretch>
        </p:blipFill>
        <p:spPr>
          <a:xfrm>
            <a:off x="977263" y="118951"/>
            <a:ext cx="6990583" cy="1882890"/>
          </a:xfrm>
          <a:prstGeom prst="rect">
            <a:avLst/>
          </a:prstGeom>
          <a:ln w="12700">
            <a:miter lim="400000"/>
          </a:ln>
        </p:spPr>
      </p:pic>
      <p:sp>
        <p:nvSpPr>
          <p:cNvPr id="242" name="Shape 242"/>
          <p:cNvSpPr/>
          <p:nvPr/>
        </p:nvSpPr>
        <p:spPr>
          <a:xfrm flipH="1" flipV="1">
            <a:off x="1819327" y="993344"/>
            <a:ext cx="9477" cy="1620336"/>
          </a:xfrm>
          <a:prstGeom prst="line">
            <a:avLst/>
          </a:prstGeom>
          <a:ln w="19050">
            <a:solidFill>
              <a:schemeClr val="accent2"/>
            </a:solidFill>
            <a:miter/>
            <a:tailEnd type="triangle"/>
          </a:ln>
        </p:spPr>
        <p:txBody>
          <a:bodyPr lIns="45719" rIns="45719"/>
          <a:lstStyle/>
          <a:p>
            <a:pPr/>
          </a:p>
        </p:txBody>
      </p:sp>
      <p:sp>
        <p:nvSpPr>
          <p:cNvPr id="243" name="Shape 243"/>
          <p:cNvSpPr/>
          <p:nvPr/>
        </p:nvSpPr>
        <p:spPr>
          <a:xfrm flipV="1">
            <a:off x="2286001" y="1613231"/>
            <a:ext cx="1" cy="2148637"/>
          </a:xfrm>
          <a:prstGeom prst="line">
            <a:avLst/>
          </a:prstGeom>
          <a:ln w="19050">
            <a:solidFill>
              <a:schemeClr val="accent2"/>
            </a:solidFill>
            <a:miter/>
            <a:tailEnd type="triangle"/>
          </a:ln>
        </p:spPr>
        <p:txBody>
          <a:bodyPr lIns="45719" rIns="45719"/>
          <a:lstStyle/>
          <a:p>
            <a:pPr/>
          </a:p>
        </p:txBody>
      </p:sp>
      <p:sp>
        <p:nvSpPr>
          <p:cNvPr id="244" name="Shape 244"/>
          <p:cNvSpPr/>
          <p:nvPr/>
        </p:nvSpPr>
        <p:spPr>
          <a:xfrm flipV="1">
            <a:off x="2567901" y="876498"/>
            <a:ext cx="14214" cy="3622067"/>
          </a:xfrm>
          <a:prstGeom prst="line">
            <a:avLst/>
          </a:prstGeom>
          <a:ln w="19050">
            <a:solidFill>
              <a:schemeClr val="accent2"/>
            </a:solidFill>
            <a:miter/>
            <a:tailEnd type="triangle"/>
          </a:ln>
        </p:spPr>
        <p:txBody>
          <a:bodyPr lIns="45719" rIns="45719"/>
          <a:lstStyle/>
          <a:p>
            <a:pPr/>
          </a:p>
        </p:txBody>
      </p:sp>
      <p:sp>
        <p:nvSpPr>
          <p:cNvPr id="245" name="Shape 245"/>
          <p:cNvSpPr/>
          <p:nvPr/>
        </p:nvSpPr>
        <p:spPr>
          <a:xfrm flipV="1">
            <a:off x="2757415" y="1640080"/>
            <a:ext cx="2368" cy="3906335"/>
          </a:xfrm>
          <a:prstGeom prst="line">
            <a:avLst/>
          </a:prstGeom>
          <a:ln w="19050">
            <a:solidFill>
              <a:schemeClr val="accent2"/>
            </a:solidFill>
            <a:miter/>
            <a:tailEnd type="triangle"/>
          </a:ln>
        </p:spPr>
        <p:txBody>
          <a:bodyPr lIns="45719" rIns="45719"/>
          <a:lstStyle/>
          <a:p>
            <a:pPr/>
          </a:p>
        </p:txBody>
      </p:sp>
      <p:sp>
        <p:nvSpPr>
          <p:cNvPr id="246" name="Shape 246"/>
          <p:cNvSpPr/>
          <p:nvPr/>
        </p:nvSpPr>
        <p:spPr>
          <a:xfrm flipV="1">
            <a:off x="3553366" y="1113388"/>
            <a:ext cx="14214" cy="5197392"/>
          </a:xfrm>
          <a:prstGeom prst="line">
            <a:avLst/>
          </a:prstGeom>
          <a:ln w="19050">
            <a:solidFill>
              <a:schemeClr val="accent2"/>
            </a:solidFill>
            <a:miter/>
            <a:tailEnd type="triangle"/>
          </a:ln>
        </p:spPr>
        <p:txBody>
          <a:bodyPr lIns="45719" rIns="45719"/>
          <a:lstStyle/>
          <a:p>
            <a:pPr/>
          </a:p>
        </p:txBody>
      </p:sp>
      <p:sp>
        <p:nvSpPr>
          <p:cNvPr id="247" name="Shape 247"/>
          <p:cNvSpPr/>
          <p:nvPr/>
        </p:nvSpPr>
        <p:spPr>
          <a:xfrm>
            <a:off x="6407906" y="2238622"/>
            <a:ext cx="2743201" cy="7137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a:latin typeface="ＭＳ Ｐゴシック"/>
                <a:ea typeface="ＭＳ Ｐゴシック"/>
                <a:cs typeface="ＭＳ Ｐゴシック"/>
                <a:sym typeface="ＭＳ Ｐゴシック"/>
              </a:defRPr>
            </a:pPr>
            <a:r>
              <a:t>方形パルス</a:t>
            </a:r>
          </a:p>
          <a:p>
            <a:pPr algn="ctr">
              <a:defRPr>
                <a:latin typeface="ＭＳ Ｐゴシック"/>
                <a:ea typeface="ＭＳ Ｐゴシック"/>
                <a:cs typeface="ＭＳ Ｐゴシック"/>
                <a:sym typeface="ＭＳ Ｐゴシック"/>
              </a:defRPr>
            </a:pPr>
            <a:r>
              <a:t>(幅T)</a:t>
            </a:r>
          </a:p>
        </p:txBody>
      </p:sp>
      <p:sp>
        <p:nvSpPr>
          <p:cNvPr id="248" name="Shape 248"/>
          <p:cNvSpPr/>
          <p:nvPr/>
        </p:nvSpPr>
        <p:spPr>
          <a:xfrm>
            <a:off x="6526352" y="3162498"/>
            <a:ext cx="2743201" cy="7137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a:latin typeface="ＭＳ Ｐゴシック"/>
                <a:ea typeface="ＭＳ Ｐゴシック"/>
                <a:cs typeface="ＭＳ Ｐゴシック"/>
                <a:sym typeface="ＭＳ Ｐゴシック"/>
              </a:defRPr>
            </a:pPr>
            <a:r>
              <a:t>擬似雑音拡散符号</a:t>
            </a:r>
          </a:p>
          <a:p>
            <a:pPr algn="ctr">
              <a:defRPr>
                <a:latin typeface="ＭＳ Ｐゴシック"/>
                <a:ea typeface="ＭＳ Ｐゴシック"/>
                <a:cs typeface="ＭＳ Ｐゴシック"/>
                <a:sym typeface="ＭＳ Ｐゴシック"/>
              </a:defRPr>
            </a:pPr>
            <a:r>
              <a:t>(チップ長N/T周期N)</a:t>
            </a:r>
          </a:p>
        </p:txBody>
      </p:sp>
      <p:sp>
        <p:nvSpPr>
          <p:cNvPr id="249" name="Shape 249"/>
          <p:cNvSpPr/>
          <p:nvPr/>
        </p:nvSpPr>
        <p:spPr>
          <a:xfrm>
            <a:off x="6254015" y="5169937"/>
            <a:ext cx="2743201"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a:latin typeface="ＭＳ Ｐゴシック"/>
                <a:ea typeface="ＭＳ Ｐゴシック"/>
                <a:cs typeface="ＭＳ Ｐゴシック"/>
                <a:sym typeface="ＭＳ Ｐゴシック"/>
              </a:defRPr>
            </a:lvl1pPr>
          </a:lstStyle>
          <a:p>
            <a:pPr/>
            <a:r>
              <a:t>搬送波</a:t>
            </a:r>
          </a:p>
        </p:txBody>
      </p:sp>
      <p:sp>
        <p:nvSpPr>
          <p:cNvPr id="250" name="Shape 250"/>
          <p:cNvSpPr/>
          <p:nvPr/>
        </p:nvSpPr>
        <p:spPr>
          <a:xfrm>
            <a:off x="6526352" y="6175733"/>
            <a:ext cx="2743201" cy="764542"/>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a:latin typeface="ＭＳ Ｐゴシック"/>
                <a:ea typeface="ＭＳ Ｐゴシック"/>
                <a:cs typeface="ＭＳ Ｐゴシック"/>
                <a:sym typeface="ＭＳ Ｐゴシック"/>
              </a:defRPr>
            </a:lvl1pPr>
          </a:lstStyle>
          <a:p>
            <a:pPr/>
            <a:r>
              <a:t>二値位相偏移変調 </a:t>
            </a:r>
          </a:p>
        </p:txBody>
      </p:sp>
      <p:sp>
        <p:nvSpPr>
          <p:cNvPr id="251" name="Shape 251"/>
          <p:cNvSpPr/>
          <p:nvPr/>
        </p:nvSpPr>
        <p:spPr>
          <a:xfrm>
            <a:off x="89849" y="5479816"/>
            <a:ext cx="2209837" cy="6629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直接スペクトル拡散</a:t>
            </a:r>
          </a:p>
          <a:p>
            <a:pPr/>
            <a:r>
              <a:t>変復調過程</a:t>
            </a:r>
          </a:p>
        </p:txBody>
      </p:sp>
      <p:sp>
        <p:nvSpPr>
          <p:cNvPr id="252" name="Shape 252"/>
          <p:cNvSpPr/>
          <p:nvPr/>
        </p:nvSpPr>
        <p:spPr>
          <a:xfrm>
            <a:off x="6141563" y="1363954"/>
            <a:ext cx="1790959" cy="5994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defRPr sz="1600"/>
            </a:pPr>
            <a:r>
              <a:t>フェイズオンリー</a:t>
            </a:r>
          </a:p>
          <a:p>
            <a:pPr>
              <a:defRPr sz="1600"/>
            </a:pPr>
            <a:r>
              <a:t>整合フィルタ</a:t>
            </a:r>
          </a:p>
        </p:txBody>
      </p:sp>
      <p:sp>
        <p:nvSpPr>
          <p:cNvPr id="253" name="Shape 253"/>
          <p:cNvSpPr/>
          <p:nvPr/>
        </p:nvSpPr>
        <p:spPr>
          <a:xfrm flipV="1">
            <a:off x="6286416" y="1113388"/>
            <a:ext cx="1" cy="320041"/>
          </a:xfrm>
          <a:prstGeom prst="line">
            <a:avLst/>
          </a:prstGeom>
          <a:ln w="19050">
            <a:solidFill>
              <a:schemeClr val="accent2"/>
            </a:solidFill>
            <a:miter/>
            <a:tailEnd type="triangle"/>
          </a:ln>
        </p:spPr>
        <p:txBody>
          <a:bodyPr lIns="45719" rIns="45719"/>
          <a:lstStyle/>
          <a:p>
            <a:pPr/>
          </a:p>
        </p:txBody>
      </p:sp>
      <p:sp>
        <p:nvSpPr>
          <p:cNvPr id="254" name="Shape 254"/>
          <p:cNvSpPr/>
          <p:nvPr/>
        </p:nvSpPr>
        <p:spPr>
          <a:xfrm>
            <a:off x="1817572" y="2595492"/>
            <a:ext cx="1183962" cy="1"/>
          </a:xfrm>
          <a:prstGeom prst="line">
            <a:avLst/>
          </a:prstGeom>
          <a:ln w="25400">
            <a:solidFill>
              <a:schemeClr val="accent2"/>
            </a:solidFill>
            <a:miter lim="400000"/>
          </a:ln>
        </p:spPr>
        <p:txBody>
          <a:bodyPr lIns="45719" rIns="45719"/>
          <a:lstStyle/>
          <a:p>
            <a:pPr/>
          </a:p>
        </p:txBody>
      </p:sp>
      <p:sp>
        <p:nvSpPr>
          <p:cNvPr id="255" name="Shape 255"/>
          <p:cNvSpPr/>
          <p:nvPr/>
        </p:nvSpPr>
        <p:spPr>
          <a:xfrm>
            <a:off x="2286694" y="3712097"/>
            <a:ext cx="589976" cy="1"/>
          </a:xfrm>
          <a:prstGeom prst="line">
            <a:avLst/>
          </a:prstGeom>
          <a:ln w="25400">
            <a:solidFill>
              <a:schemeClr val="accent2"/>
            </a:solidFill>
            <a:miter lim="400000"/>
          </a:ln>
        </p:spPr>
        <p:txBody>
          <a:bodyPr lIns="45719" rIns="45719"/>
          <a:lstStyle/>
          <a:p>
            <a:pPr/>
          </a:p>
        </p:txBody>
      </p:sp>
      <p:sp>
        <p:nvSpPr>
          <p:cNvPr id="256" name="Shape 256"/>
          <p:cNvSpPr/>
          <p:nvPr/>
        </p:nvSpPr>
        <p:spPr>
          <a:xfrm>
            <a:off x="2544623" y="4502607"/>
            <a:ext cx="241333" cy="1"/>
          </a:xfrm>
          <a:prstGeom prst="line">
            <a:avLst/>
          </a:prstGeom>
          <a:ln w="25400">
            <a:solidFill>
              <a:schemeClr val="accent2"/>
            </a:solidFill>
            <a:miter lim="400000"/>
          </a:ln>
        </p:spPr>
        <p:txBody>
          <a:bodyPr lIns="45719" rIns="45719"/>
          <a:lstStyle/>
          <a:p>
            <a:pPr/>
          </a:p>
        </p:txBody>
      </p:sp>
    </p:spTree>
  </p:cSld>
  <p:clrMapOvr>
    <a:masterClrMapping/>
  </p:clrMapOvr>
  <p:transition xmlns:p14="http://schemas.microsoft.com/office/powerpoint/2010/main" spd="med" advClick="1" p14:dur="1000"/>
</p:sld>
</file>

<file path=ppt/slides/slide2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58" name="Shape 258"/>
          <p:cNvSpPr/>
          <p:nvPr>
            <p:ph type="title"/>
          </p:nvPr>
        </p:nvSpPr>
        <p:spPr>
          <a:prstGeom prst="rect">
            <a:avLst/>
          </a:prstGeom>
        </p:spPr>
        <p:txBody>
          <a:bodyPr/>
          <a:lstStyle>
            <a:lvl1pPr>
              <a:defRPr>
                <a:latin typeface="ＭＳ Ｐゴシック"/>
                <a:ea typeface="ＭＳ Ｐゴシック"/>
                <a:cs typeface="ＭＳ Ｐゴシック"/>
                <a:sym typeface="ＭＳ Ｐゴシック"/>
              </a:defRPr>
            </a:lvl1pPr>
          </a:lstStyle>
          <a:p>
            <a:pPr/>
            <a:r>
              <a:t>マルチパス状況での信号同定</a:t>
            </a:r>
          </a:p>
        </p:txBody>
      </p:sp>
      <p:sp>
        <p:nvSpPr>
          <p:cNvPr id="259" name="Shape 259"/>
          <p:cNvSpPr/>
          <p:nvPr>
            <p:ph type="body" sz="half" idx="1"/>
          </p:nvPr>
        </p:nvSpPr>
        <p:spPr>
          <a:xfrm>
            <a:off x="628650" y="1825625"/>
            <a:ext cx="7886700" cy="2811547"/>
          </a:xfrm>
          <a:prstGeom prst="rect">
            <a:avLst/>
          </a:prstGeom>
        </p:spPr>
        <p:txBody>
          <a:bodyPr/>
          <a:lstStyle/>
          <a:p>
            <a:pPr>
              <a:defRPr>
                <a:latin typeface="ＭＳ Ｐゴシック"/>
                <a:ea typeface="ＭＳ Ｐゴシック"/>
                <a:cs typeface="ＭＳ Ｐゴシック"/>
                <a:sym typeface="ＭＳ Ｐゴシック"/>
              </a:defRPr>
            </a:pPr>
            <a:r>
              <a:t>残響により複数のピークが存在</a:t>
            </a:r>
          </a:p>
          <a:p>
            <a:pPr>
              <a:defRPr>
                <a:latin typeface="ＭＳ Ｐゴシック"/>
                <a:ea typeface="ＭＳ Ｐゴシック"/>
                <a:cs typeface="ＭＳ Ｐゴシック"/>
                <a:sym typeface="ＭＳ Ｐゴシック"/>
              </a:defRPr>
            </a:pPr>
            <a:r>
              <a:t>どのピークが一番最初に届いた信号か？</a:t>
            </a:r>
          </a:p>
          <a:p>
            <a:pPr>
              <a:defRPr>
                <a:latin typeface="ＭＳ Ｐゴシック"/>
                <a:ea typeface="ＭＳ Ｐゴシック"/>
                <a:cs typeface="ＭＳ Ｐゴシック"/>
                <a:sym typeface="ＭＳ Ｐゴシック"/>
              </a:defRPr>
            </a:pPr>
            <a:r>
              <a:t>同期精度に直結する問題</a:t>
            </a:r>
          </a:p>
        </p:txBody>
      </p:sp>
      <p:pic>
        <p:nvPicPr>
          <p:cNvPr id="260" name="image13.png" descr="multipath.png"/>
          <p:cNvPicPr>
            <a:picLocks noChangeAspect="1"/>
          </p:cNvPicPr>
          <p:nvPr/>
        </p:nvPicPr>
        <p:blipFill>
          <a:blip r:embed="rId2">
            <a:extLst/>
          </a:blip>
          <a:stretch>
            <a:fillRect/>
          </a:stretch>
        </p:blipFill>
        <p:spPr>
          <a:xfrm>
            <a:off x="841852" y="3790258"/>
            <a:ext cx="7445664" cy="1881918"/>
          </a:xfrm>
          <a:prstGeom prst="rect">
            <a:avLst/>
          </a:prstGeom>
          <a:ln w="12700">
            <a:miter lim="400000"/>
          </a:ln>
        </p:spPr>
      </p:pic>
      <p:sp>
        <p:nvSpPr>
          <p:cNvPr id="261" name="Shape 261"/>
          <p:cNvSpPr/>
          <p:nvPr/>
        </p:nvSpPr>
        <p:spPr>
          <a:xfrm>
            <a:off x="49746" y="5857133"/>
            <a:ext cx="2743201"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a:latin typeface="ＭＳ Ｐゴシック"/>
                <a:ea typeface="ＭＳ Ｐゴシック"/>
                <a:cs typeface="ＭＳ Ｐゴシック"/>
                <a:sym typeface="ＭＳ Ｐゴシック"/>
              </a:defRPr>
            </a:lvl1pPr>
          </a:lstStyle>
          <a:p>
            <a:pPr/>
            <a:r>
              <a:t>単一パルス</a:t>
            </a:r>
          </a:p>
        </p:txBody>
      </p:sp>
      <p:sp>
        <p:nvSpPr>
          <p:cNvPr id="262" name="Shape 262"/>
          <p:cNvSpPr/>
          <p:nvPr/>
        </p:nvSpPr>
        <p:spPr>
          <a:xfrm>
            <a:off x="5757862" y="5745162"/>
            <a:ext cx="3513097" cy="662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a:latin typeface="ＭＳ Ｐゴシック"/>
                <a:ea typeface="ＭＳ Ｐゴシック"/>
                <a:cs typeface="ＭＳ Ｐゴシック"/>
                <a:sym typeface="ＭＳ Ｐゴシック"/>
              </a:defRPr>
            </a:pPr>
            <a:r>
              <a:t>マルチパスを経た複数のピーク</a:t>
            </a:r>
          </a:p>
          <a:p>
            <a:pPr algn="ctr">
              <a:defRPr>
                <a:latin typeface="ＭＳ Ｐゴシック"/>
                <a:ea typeface="ＭＳ Ｐゴシック"/>
                <a:cs typeface="ＭＳ Ｐゴシック"/>
                <a:sym typeface="ＭＳ Ｐゴシック"/>
              </a:defRPr>
            </a:pPr>
            <a:r>
              <a:t>（インパルス応答）</a:t>
            </a:r>
          </a:p>
        </p:txBody>
      </p:sp>
      <p:sp>
        <p:nvSpPr>
          <p:cNvPr id="263" name="Shape 263"/>
          <p:cNvSpPr/>
          <p:nvPr/>
        </p:nvSpPr>
        <p:spPr>
          <a:xfrm>
            <a:off x="4069588" y="5916612"/>
            <a:ext cx="1247141"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反射・回折</a:t>
            </a:r>
          </a:p>
        </p:txBody>
      </p:sp>
    </p:spTree>
  </p:cSld>
  <p:clrMapOvr>
    <a:masterClrMapping/>
  </p:clrMapOvr>
  <p:transition xmlns:p14="http://schemas.microsoft.com/office/powerpoint/2010/main" spd="med" advClick="1" p14:dur="1000"/>
</p:sld>
</file>

<file path=ppt/slides/slide2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65" name="Shape 265"/>
          <p:cNvSpPr/>
          <p:nvPr>
            <p:ph type="title"/>
          </p:nvPr>
        </p:nvSpPr>
        <p:spPr>
          <a:prstGeom prst="rect">
            <a:avLst/>
          </a:prstGeom>
        </p:spPr>
        <p:txBody>
          <a:bodyPr/>
          <a:lstStyle>
            <a:lvl1pPr>
              <a:defRPr>
                <a:latin typeface="ＭＳ Ｐゴシック"/>
                <a:ea typeface="ＭＳ Ｐゴシック"/>
                <a:cs typeface="ＭＳ Ｐゴシック"/>
                <a:sym typeface="ＭＳ Ｐゴシック"/>
              </a:defRPr>
            </a:lvl1pPr>
          </a:lstStyle>
          <a:p>
            <a:pPr/>
            <a:r>
              <a:t>参照信号で伝達関数を特定</a:t>
            </a:r>
          </a:p>
        </p:txBody>
      </p:sp>
      <p:sp>
        <p:nvSpPr>
          <p:cNvPr id="266" name="Shape 266"/>
          <p:cNvSpPr/>
          <p:nvPr>
            <p:ph type="body" sz="half" idx="1"/>
          </p:nvPr>
        </p:nvSpPr>
        <p:spPr>
          <a:xfrm>
            <a:off x="628650" y="1825625"/>
            <a:ext cx="8360482" cy="1922464"/>
          </a:xfrm>
          <a:prstGeom prst="rect">
            <a:avLst/>
          </a:prstGeom>
        </p:spPr>
        <p:txBody>
          <a:bodyPr/>
          <a:lstStyle/>
          <a:p>
            <a:pPr>
              <a:defRPr>
                <a:latin typeface="ＭＳ Ｐゴシック"/>
                <a:ea typeface="ＭＳ Ｐゴシック"/>
                <a:cs typeface="ＭＳ Ｐゴシック"/>
                <a:sym typeface="ＭＳ Ｐゴシック"/>
              </a:defRPr>
            </a:pPr>
            <a:r>
              <a:t>同期信号と伝達関数参照用のサウンダ信号を利用</a:t>
            </a:r>
          </a:p>
          <a:p>
            <a:pPr>
              <a:defRPr>
                <a:latin typeface="ＭＳ Ｐゴシック"/>
                <a:ea typeface="ＭＳ Ｐゴシック"/>
                <a:cs typeface="ＭＳ Ｐゴシック"/>
                <a:sym typeface="ＭＳ Ｐゴシック"/>
              </a:defRPr>
            </a:pPr>
            <a:r>
              <a:t>n秒離れた二つの信号の相関からパルス位置を同定</a:t>
            </a:r>
          </a:p>
          <a:p>
            <a:pPr>
              <a:defRPr>
                <a:latin typeface="ＭＳ Ｐゴシック"/>
                <a:ea typeface="ＭＳ Ｐゴシック"/>
                <a:cs typeface="ＭＳ Ｐゴシック"/>
                <a:sym typeface="ＭＳ Ｐゴシック"/>
              </a:defRPr>
            </a:pPr>
            <a:r>
              <a:t>異なる擬似雑音を使うことで相関時に干渉しない</a:t>
            </a:r>
          </a:p>
        </p:txBody>
      </p:sp>
      <p:pic>
        <p:nvPicPr>
          <p:cNvPr id="267" name="image14.png" descr="sounder.png"/>
          <p:cNvPicPr>
            <a:picLocks noChangeAspect="1"/>
          </p:cNvPicPr>
          <p:nvPr/>
        </p:nvPicPr>
        <p:blipFill>
          <a:blip r:embed="rId2">
            <a:extLst/>
          </a:blip>
          <a:stretch>
            <a:fillRect/>
          </a:stretch>
        </p:blipFill>
        <p:spPr>
          <a:xfrm>
            <a:off x="128116" y="4879959"/>
            <a:ext cx="8637123" cy="1981907"/>
          </a:xfrm>
          <a:prstGeom prst="rect">
            <a:avLst/>
          </a:prstGeom>
          <a:ln w="12700">
            <a:miter lim="400000"/>
          </a:ln>
        </p:spPr>
      </p:pic>
      <p:sp>
        <p:nvSpPr>
          <p:cNvPr id="268" name="Shape 268"/>
          <p:cNvSpPr/>
          <p:nvPr/>
        </p:nvSpPr>
        <p:spPr>
          <a:xfrm>
            <a:off x="49746" y="4369473"/>
            <a:ext cx="1914526"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a:latin typeface="ＭＳ Ｐゴシック"/>
                <a:ea typeface="ＭＳ Ｐゴシック"/>
                <a:cs typeface="ＭＳ Ｐゴシック"/>
                <a:sym typeface="ＭＳ Ｐゴシック"/>
              </a:defRPr>
            </a:lvl1pPr>
          </a:lstStyle>
          <a:p>
            <a:pPr/>
            <a:r>
              <a:t>同期信号</a:t>
            </a:r>
          </a:p>
        </p:txBody>
      </p:sp>
      <p:sp>
        <p:nvSpPr>
          <p:cNvPr id="269" name="Shape 269"/>
          <p:cNvSpPr/>
          <p:nvPr/>
        </p:nvSpPr>
        <p:spPr>
          <a:xfrm>
            <a:off x="1776683" y="4366693"/>
            <a:ext cx="1914526"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a:latin typeface="ＭＳ Ｐゴシック"/>
                <a:ea typeface="ＭＳ Ｐゴシック"/>
                <a:cs typeface="ＭＳ Ｐゴシック"/>
                <a:sym typeface="ＭＳ Ｐゴシック"/>
              </a:defRPr>
            </a:lvl1pPr>
          </a:lstStyle>
          <a:p>
            <a:pPr/>
            <a:r>
              <a:t>参照信号</a:t>
            </a:r>
          </a:p>
        </p:txBody>
      </p:sp>
      <p:sp>
        <p:nvSpPr>
          <p:cNvPr id="270" name="Shape 270"/>
          <p:cNvSpPr/>
          <p:nvPr/>
        </p:nvSpPr>
        <p:spPr>
          <a:xfrm>
            <a:off x="4490304" y="3824623"/>
            <a:ext cx="4710114" cy="1005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a:latin typeface="ＭＳ Ｐゴシック"/>
                <a:ea typeface="ＭＳ Ｐゴシック"/>
                <a:cs typeface="ＭＳ Ｐゴシック"/>
                <a:sym typeface="ＭＳ Ｐゴシック"/>
              </a:defRPr>
            </a:pPr>
            <a:r>
              <a:t>同じ伝達関数を経た</a:t>
            </a:r>
          </a:p>
          <a:p>
            <a:pPr algn="ctr">
              <a:defRPr>
                <a:latin typeface="ＭＳ Ｐゴシック"/>
                <a:ea typeface="ＭＳ Ｐゴシック"/>
                <a:cs typeface="ＭＳ Ｐゴシック"/>
                <a:sym typeface="ＭＳ Ｐゴシック"/>
              </a:defRPr>
            </a:pPr>
            <a:r>
              <a:t>この２つを</a:t>
            </a:r>
          </a:p>
          <a:p>
            <a:pPr algn="ctr">
              <a:defRPr>
                <a:latin typeface="ＭＳ Ｐゴシック"/>
                <a:ea typeface="ＭＳ Ｐゴシック"/>
                <a:cs typeface="ＭＳ Ｐゴシック"/>
                <a:sym typeface="ＭＳ Ｐゴシック"/>
              </a:defRPr>
            </a:pPr>
            <a:r>
              <a:t>短時間相互相関</a:t>
            </a:r>
          </a:p>
        </p:txBody>
      </p:sp>
      <p:sp>
        <p:nvSpPr>
          <p:cNvPr id="271" name="Shape 271"/>
          <p:cNvSpPr/>
          <p:nvPr/>
        </p:nvSpPr>
        <p:spPr>
          <a:xfrm>
            <a:off x="4069588" y="4369473"/>
            <a:ext cx="1018541"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伝達関数</a:t>
            </a:r>
          </a:p>
        </p:txBody>
      </p:sp>
    </p:spTree>
  </p:cSld>
  <p:clrMapOvr>
    <a:masterClrMapping/>
  </p:clrMapOvr>
  <p:transition xmlns:p14="http://schemas.microsoft.com/office/powerpoint/2010/main" spd="med" advClick="1" p14:dur="1000"/>
</p:sld>
</file>

<file path=ppt/slides/slide2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273" name="image15.png" descr="detecting_way.png"/>
          <p:cNvPicPr>
            <a:picLocks noChangeAspect="1"/>
          </p:cNvPicPr>
          <p:nvPr/>
        </p:nvPicPr>
        <p:blipFill>
          <a:blip r:embed="rId2">
            <a:extLst/>
          </a:blip>
          <a:stretch>
            <a:fillRect/>
          </a:stretch>
        </p:blipFill>
        <p:spPr>
          <a:xfrm>
            <a:off x="603008" y="82394"/>
            <a:ext cx="8502498" cy="6680849"/>
          </a:xfrm>
          <a:prstGeom prst="rect">
            <a:avLst/>
          </a:prstGeom>
          <a:ln w="12700">
            <a:miter lim="400000"/>
          </a:ln>
        </p:spPr>
      </p:pic>
      <p:sp>
        <p:nvSpPr>
          <p:cNvPr id="274" name="Shape 274"/>
          <p:cNvSpPr/>
          <p:nvPr/>
        </p:nvSpPr>
        <p:spPr>
          <a:xfrm>
            <a:off x="2537105" y="290191"/>
            <a:ext cx="2743201" cy="3454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000">
                <a:solidFill>
                  <a:srgbClr val="FF0000"/>
                </a:solidFill>
                <a:latin typeface="ＭＳ Ｐゴシック"/>
                <a:ea typeface="ＭＳ Ｐゴシック"/>
                <a:cs typeface="ＭＳ Ｐゴシック"/>
                <a:sym typeface="ＭＳ Ｐゴシック"/>
              </a:defRPr>
            </a:lvl1pPr>
          </a:lstStyle>
          <a:p>
            <a:pPr>
              <a:defRPr b="0"/>
            </a:pPr>
            <a:r>
              <a:rPr b="1"/>
              <a:t>同期信号</a:t>
            </a:r>
          </a:p>
        </p:txBody>
      </p:sp>
      <p:sp>
        <p:nvSpPr>
          <p:cNvPr id="275" name="Shape 275"/>
          <p:cNvSpPr/>
          <p:nvPr/>
        </p:nvSpPr>
        <p:spPr>
          <a:xfrm>
            <a:off x="5756455" y="290191"/>
            <a:ext cx="2743201" cy="3454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000">
                <a:solidFill>
                  <a:srgbClr val="FF0000"/>
                </a:solidFill>
                <a:latin typeface="ＭＳ Ｐゴシック"/>
                <a:ea typeface="ＭＳ Ｐゴシック"/>
                <a:cs typeface="ＭＳ Ｐゴシック"/>
                <a:sym typeface="ＭＳ Ｐゴシック"/>
              </a:defRPr>
            </a:lvl1pPr>
          </a:lstStyle>
          <a:p>
            <a:pPr>
              <a:defRPr b="0"/>
            </a:pPr>
            <a:r>
              <a:rPr b="1"/>
              <a:t>参照信号</a:t>
            </a:r>
          </a:p>
        </p:txBody>
      </p:sp>
      <p:sp>
        <p:nvSpPr>
          <p:cNvPr id="276" name="Shape 276"/>
          <p:cNvSpPr/>
          <p:nvPr/>
        </p:nvSpPr>
        <p:spPr>
          <a:xfrm>
            <a:off x="-63825" y="1134610"/>
            <a:ext cx="3549025"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b="1" sz="2000">
                <a:solidFill>
                  <a:srgbClr val="FF0000"/>
                </a:solidFill>
                <a:latin typeface="ＭＳ Ｐゴシック"/>
                <a:ea typeface="ＭＳ Ｐゴシック"/>
                <a:cs typeface="ＭＳ Ｐゴシック"/>
                <a:sym typeface="ＭＳ Ｐゴシック"/>
              </a:defRPr>
            </a:pPr>
            <a:r>
              <a:t>擬似</a:t>
            </a:r>
            <a:r>
              <a:t>雑音A</a:t>
            </a:r>
            <a:r>
              <a:t>よる整合フィルタ</a:t>
            </a:r>
          </a:p>
        </p:txBody>
      </p:sp>
      <p:sp>
        <p:nvSpPr>
          <p:cNvPr id="277" name="Shape 277"/>
          <p:cNvSpPr/>
          <p:nvPr/>
        </p:nvSpPr>
        <p:spPr>
          <a:xfrm>
            <a:off x="-200037" y="1700018"/>
            <a:ext cx="3821449"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b="1" sz="2000">
                <a:solidFill>
                  <a:srgbClr val="FF0000"/>
                </a:solidFill>
                <a:latin typeface="ＭＳ Ｐゴシック"/>
                <a:ea typeface="ＭＳ Ｐゴシック"/>
                <a:cs typeface="ＭＳ Ｐゴシック"/>
                <a:sym typeface="ＭＳ Ｐゴシック"/>
              </a:defRPr>
            </a:pPr>
            <a:r>
              <a:t>擬似</a:t>
            </a:r>
            <a:r>
              <a:t>雑音</a:t>
            </a:r>
            <a:r>
              <a:t>B</a:t>
            </a:r>
            <a:r>
              <a:t>よる整合フィルタ</a:t>
            </a:r>
          </a:p>
        </p:txBody>
      </p:sp>
      <p:sp>
        <p:nvSpPr>
          <p:cNvPr id="278" name="Shape 278"/>
          <p:cNvSpPr/>
          <p:nvPr/>
        </p:nvSpPr>
        <p:spPr>
          <a:xfrm>
            <a:off x="-731994" y="5531461"/>
            <a:ext cx="3276207" cy="396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sz="2000">
                <a:solidFill>
                  <a:srgbClr val="FF0000"/>
                </a:solidFill>
                <a:latin typeface="ＭＳ Ｐゴシック"/>
                <a:ea typeface="ＭＳ Ｐゴシック"/>
                <a:cs typeface="ＭＳ Ｐゴシック"/>
                <a:sym typeface="ＭＳ Ｐゴシック"/>
              </a:defRPr>
            </a:pPr>
            <a:r>
              <a:t>lo</a:t>
            </a:r>
            <a:r>
              <a:t>w-pass</a:t>
            </a:r>
          </a:p>
        </p:txBody>
      </p:sp>
      <p:sp>
        <p:nvSpPr>
          <p:cNvPr id="279" name="Shape 279"/>
          <p:cNvSpPr/>
          <p:nvPr/>
        </p:nvSpPr>
        <p:spPr>
          <a:xfrm>
            <a:off x="-617694" y="5016340"/>
            <a:ext cx="3276207" cy="345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000">
                <a:solidFill>
                  <a:srgbClr val="FF0000"/>
                </a:solidFill>
                <a:latin typeface="ＭＳ Ｐゴシック"/>
                <a:ea typeface="ＭＳ Ｐゴシック"/>
                <a:cs typeface="ＭＳ Ｐゴシック"/>
                <a:sym typeface="ＭＳ Ｐゴシック"/>
              </a:defRPr>
            </a:lvl1pPr>
          </a:lstStyle>
          <a:p>
            <a:pPr>
              <a:defRPr b="0"/>
            </a:pPr>
            <a:r>
              <a:rPr b="1"/>
              <a:t>短時間相互相関</a:t>
            </a:r>
          </a:p>
        </p:txBody>
      </p:sp>
      <p:sp>
        <p:nvSpPr>
          <p:cNvPr id="280" name="Shape 280"/>
          <p:cNvSpPr/>
          <p:nvPr/>
        </p:nvSpPr>
        <p:spPr>
          <a:xfrm>
            <a:off x="5922279" y="3754725"/>
            <a:ext cx="3276207" cy="3454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000">
                <a:solidFill>
                  <a:srgbClr val="FF0000"/>
                </a:solidFill>
                <a:latin typeface="ＭＳ Ｐゴシック"/>
                <a:ea typeface="ＭＳ Ｐゴシック"/>
                <a:cs typeface="ＭＳ Ｐゴシック"/>
                <a:sym typeface="ＭＳ Ｐゴシック"/>
              </a:defRPr>
            </a:lvl1pPr>
          </a:lstStyle>
          <a:p>
            <a:pPr>
              <a:defRPr b="0"/>
            </a:pPr>
            <a:r>
              <a:rPr b="1"/>
              <a:t>参照信号の相関の拡大</a:t>
            </a:r>
          </a:p>
        </p:txBody>
      </p:sp>
      <p:sp>
        <p:nvSpPr>
          <p:cNvPr id="281" name="Shape 281"/>
          <p:cNvSpPr/>
          <p:nvPr/>
        </p:nvSpPr>
        <p:spPr>
          <a:xfrm>
            <a:off x="5922279" y="3126963"/>
            <a:ext cx="3276207" cy="3454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000">
                <a:solidFill>
                  <a:srgbClr val="FF0000"/>
                </a:solidFill>
                <a:latin typeface="ＭＳ Ｐゴシック"/>
                <a:ea typeface="ＭＳ Ｐゴシック"/>
                <a:cs typeface="ＭＳ Ｐゴシック"/>
                <a:sym typeface="ＭＳ Ｐゴシック"/>
              </a:defRPr>
            </a:lvl1pPr>
          </a:lstStyle>
          <a:p>
            <a:pPr>
              <a:defRPr b="0"/>
            </a:pPr>
            <a:r>
              <a:rPr b="1"/>
              <a:t>同期信号の相関の拡大</a:t>
            </a:r>
          </a:p>
        </p:txBody>
      </p:sp>
      <p:sp>
        <p:nvSpPr>
          <p:cNvPr id="282" name="Shape 282"/>
          <p:cNvSpPr/>
          <p:nvPr/>
        </p:nvSpPr>
        <p:spPr>
          <a:xfrm>
            <a:off x="2999276" y="6167554"/>
            <a:ext cx="5767640" cy="3454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gn="ctr">
              <a:defRPr b="1" sz="2000">
                <a:solidFill>
                  <a:srgbClr val="FF0000"/>
                </a:solidFill>
                <a:latin typeface="ＭＳ Ｐゴシック"/>
                <a:ea typeface="ＭＳ Ｐゴシック"/>
                <a:cs typeface="ＭＳ Ｐゴシック"/>
                <a:sym typeface="ＭＳ Ｐゴシック"/>
              </a:defRPr>
            </a:pPr>
            <a:r>
              <a:t>最大値手前のピークを</a:t>
            </a:r>
            <a:r>
              <a:t>パルス位置</a:t>
            </a:r>
            <a:r>
              <a:t>と同定</a:t>
            </a:r>
          </a:p>
        </p:txBody>
      </p:sp>
      <p:sp>
        <p:nvSpPr>
          <p:cNvPr id="283" name="Shape 283"/>
          <p:cNvSpPr/>
          <p:nvPr/>
        </p:nvSpPr>
        <p:spPr>
          <a:xfrm>
            <a:off x="2405769" y="4252179"/>
            <a:ext cx="7364225" cy="3454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b="1" sz="2000">
                <a:solidFill>
                  <a:srgbClr val="FF0000"/>
                </a:solidFill>
                <a:latin typeface="ＭＳ Ｐゴシック"/>
                <a:ea typeface="ＭＳ Ｐゴシック"/>
                <a:cs typeface="ＭＳ Ｐゴシック"/>
                <a:sym typeface="ＭＳ Ｐゴシック"/>
              </a:defRPr>
            </a:lvl1pPr>
          </a:lstStyle>
          <a:p>
            <a:pPr>
              <a:defRPr b="0"/>
            </a:pPr>
            <a:r>
              <a:rPr b="1"/>
              <a:t>同じ経路を経て届いた信号なので同じインパルス応答</a:t>
            </a:r>
          </a:p>
        </p:txBody>
      </p:sp>
      <p:sp>
        <p:nvSpPr>
          <p:cNvPr id="284" name="Shape 284"/>
          <p:cNvSpPr/>
          <p:nvPr/>
        </p:nvSpPr>
        <p:spPr>
          <a:xfrm flipH="1">
            <a:off x="2849801" y="1734042"/>
            <a:ext cx="672772" cy="1222359"/>
          </a:xfrm>
          <a:prstGeom prst="line">
            <a:avLst/>
          </a:prstGeom>
          <a:ln w="19050">
            <a:solidFill>
              <a:schemeClr val="accent2"/>
            </a:solidFill>
            <a:miter/>
            <a:tailEnd type="triangle"/>
          </a:ln>
        </p:spPr>
        <p:txBody>
          <a:bodyPr lIns="45719" rIns="45719"/>
          <a:lstStyle/>
          <a:p>
            <a:pPr/>
          </a:p>
        </p:txBody>
      </p:sp>
      <p:sp>
        <p:nvSpPr>
          <p:cNvPr id="285" name="Shape 285"/>
          <p:cNvSpPr/>
          <p:nvPr/>
        </p:nvSpPr>
        <p:spPr>
          <a:xfrm flipH="1">
            <a:off x="3707346" y="2345221"/>
            <a:ext cx="2828481" cy="1482940"/>
          </a:xfrm>
          <a:prstGeom prst="line">
            <a:avLst/>
          </a:prstGeom>
          <a:ln w="19050">
            <a:solidFill>
              <a:schemeClr val="accent2"/>
            </a:solidFill>
            <a:miter/>
            <a:tailEnd type="triangle"/>
          </a:ln>
        </p:spPr>
        <p:txBody>
          <a:bodyPr lIns="45719" rIns="45719"/>
          <a:lstStyle/>
          <a:p>
            <a:pPr/>
          </a:p>
        </p:txBody>
      </p:sp>
      <p:sp>
        <p:nvSpPr>
          <p:cNvPr id="286" name="Shape 286"/>
          <p:cNvSpPr/>
          <p:nvPr/>
        </p:nvSpPr>
        <p:spPr>
          <a:xfrm>
            <a:off x="4612360" y="99503"/>
            <a:ext cx="1302951" cy="3581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0010000001</a:t>
            </a:r>
          </a:p>
        </p:txBody>
      </p:sp>
      <p:sp>
        <p:nvSpPr>
          <p:cNvPr id="287" name="Shape 287"/>
          <p:cNvSpPr/>
          <p:nvPr/>
        </p:nvSpPr>
        <p:spPr>
          <a:xfrm>
            <a:off x="7723878" y="99503"/>
            <a:ext cx="1302952" cy="3581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0011111111</a:t>
            </a:r>
          </a:p>
        </p:txBody>
      </p:sp>
      <p:sp>
        <p:nvSpPr>
          <p:cNvPr id="288" name="Shape 288"/>
          <p:cNvSpPr/>
          <p:nvPr/>
        </p:nvSpPr>
        <p:spPr>
          <a:xfrm>
            <a:off x="606195" y="99503"/>
            <a:ext cx="1527533" cy="3581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搬送波4410Hz</a:t>
            </a:r>
          </a:p>
        </p:txBody>
      </p:sp>
      <p:sp>
        <p:nvSpPr>
          <p:cNvPr id="289" name="Shape 289"/>
          <p:cNvSpPr/>
          <p:nvPr/>
        </p:nvSpPr>
        <p:spPr>
          <a:xfrm>
            <a:off x="2662800" y="75531"/>
            <a:ext cx="1420488" cy="3581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周期10M系列</a:t>
            </a:r>
          </a:p>
        </p:txBody>
      </p:sp>
    </p:spTree>
  </p:cSld>
  <p:clrMapOvr>
    <a:masterClrMapping/>
  </p:clrMapOvr>
  <p:transition xmlns:p14="http://schemas.microsoft.com/office/powerpoint/2010/main" spd="med" advClick="1" p14:dur="1000"/>
</p:sld>
</file>

<file path=ppt/slides/slide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27" name="Shape 127"/>
          <p:cNvSpPr/>
          <p:nvPr>
            <p:ph type="title"/>
          </p:nvPr>
        </p:nvSpPr>
        <p:spPr>
          <a:prstGeom prst="rect">
            <a:avLst/>
          </a:prstGeom>
        </p:spPr>
        <p:txBody>
          <a:bodyPr/>
          <a:lstStyle>
            <a:lvl1pPr>
              <a:defRPr>
                <a:latin typeface="ＭＳ Ｐゴシック"/>
                <a:ea typeface="ＭＳ Ｐゴシック"/>
                <a:cs typeface="ＭＳ Ｐゴシック"/>
                <a:sym typeface="ＭＳ Ｐゴシック"/>
              </a:defRPr>
            </a:lvl1pPr>
          </a:lstStyle>
          <a:p>
            <a:pPr/>
            <a:r>
              <a:t>提案システム</a:t>
            </a:r>
          </a:p>
        </p:txBody>
      </p:sp>
      <p:sp>
        <p:nvSpPr>
          <p:cNvPr id="128" name="Shape 128"/>
          <p:cNvSpPr/>
          <p:nvPr>
            <p:ph type="body" idx="1"/>
          </p:nvPr>
        </p:nvSpPr>
        <p:spPr>
          <a:prstGeom prst="rect">
            <a:avLst/>
          </a:prstGeom>
        </p:spPr>
        <p:txBody>
          <a:bodyPr/>
          <a:lstStyle/>
          <a:p>
            <a:pPr>
              <a:defRPr>
                <a:latin typeface="ＭＳ Ｐゴシック"/>
                <a:ea typeface="ＭＳ Ｐゴシック"/>
                <a:cs typeface="ＭＳ Ｐゴシック"/>
                <a:sym typeface="ＭＳ Ｐゴシック"/>
              </a:defRPr>
            </a:pPr>
            <a:r>
              <a:t>教室にいるたくさんの人々のスマートデバイス</a:t>
            </a:r>
          </a:p>
          <a:p>
            <a:pPr>
              <a:defRPr>
                <a:latin typeface="ＭＳ Ｐゴシック"/>
                <a:ea typeface="ＭＳ Ｐゴシック"/>
                <a:cs typeface="ＭＳ Ｐゴシック"/>
                <a:sym typeface="ＭＳ Ｐゴシック"/>
              </a:defRPr>
            </a:pPr>
            <a:r>
              <a:t>スピーカを同期的に制御</a:t>
            </a:r>
          </a:p>
          <a:p>
            <a:pPr>
              <a:defRPr>
                <a:latin typeface="ＭＳ Ｐゴシック"/>
                <a:ea typeface="ＭＳ Ｐゴシック"/>
                <a:cs typeface="ＭＳ Ｐゴシック"/>
                <a:sym typeface="ＭＳ Ｐゴシック"/>
              </a:defRPr>
            </a:pPr>
            <a:r>
              <a:t>特定の位置に仮想音源を配置</a:t>
            </a:r>
          </a:p>
          <a:p>
            <a:pPr>
              <a:defRPr>
                <a:latin typeface="ＭＳ Ｐゴシック"/>
                <a:ea typeface="ＭＳ Ｐゴシック"/>
                <a:cs typeface="ＭＳ Ｐゴシック"/>
                <a:sym typeface="ＭＳ Ｐゴシック"/>
              </a:defRPr>
            </a:pPr>
            <a:r>
              <a:t>音による注視効果狙う</a:t>
            </a:r>
          </a:p>
        </p:txBody>
      </p:sp>
      <p:pic>
        <p:nvPicPr>
          <p:cNvPr id="129" name="image1.png" descr="shikumi1.png"/>
          <p:cNvPicPr>
            <a:picLocks noChangeAspect="1"/>
          </p:cNvPicPr>
          <p:nvPr/>
        </p:nvPicPr>
        <p:blipFill>
          <a:blip r:embed="rId2">
            <a:extLst/>
          </a:blip>
          <a:stretch>
            <a:fillRect/>
          </a:stretch>
        </p:blipFill>
        <p:spPr>
          <a:xfrm>
            <a:off x="559878" y="4150526"/>
            <a:ext cx="3607682" cy="2705762"/>
          </a:xfrm>
          <a:prstGeom prst="rect">
            <a:avLst/>
          </a:prstGeom>
          <a:ln w="12700">
            <a:miter lim="400000"/>
          </a:ln>
        </p:spPr>
      </p:pic>
      <p:pic>
        <p:nvPicPr>
          <p:cNvPr id="130" name="image2.png" descr="shikumi2.png"/>
          <p:cNvPicPr>
            <a:picLocks noChangeAspect="1"/>
          </p:cNvPicPr>
          <p:nvPr/>
        </p:nvPicPr>
        <p:blipFill>
          <a:blip r:embed="rId3">
            <a:extLst/>
          </a:blip>
          <a:stretch>
            <a:fillRect/>
          </a:stretch>
        </p:blipFill>
        <p:spPr>
          <a:xfrm>
            <a:off x="4890925" y="3630296"/>
            <a:ext cx="4215831" cy="3161874"/>
          </a:xfrm>
          <a:prstGeom prst="rect">
            <a:avLst/>
          </a:prstGeom>
          <a:ln w="12700">
            <a:miter lim="400000"/>
          </a:ln>
        </p:spPr>
      </p:pic>
    </p:spTree>
  </p:cSld>
  <p:clrMapOvr>
    <a:masterClrMapping/>
  </p:clrMapOvr>
  <p:transition xmlns:p14="http://schemas.microsoft.com/office/powerpoint/2010/main" spd="med" advClick="1" p14:dur="1000"/>
</p:sld>
</file>

<file path=ppt/slides/slide3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1" name="Shape 291"/>
          <p:cNvSpPr/>
          <p:nvPr>
            <p:ph type="title"/>
          </p:nvPr>
        </p:nvSpPr>
        <p:spPr>
          <a:xfrm>
            <a:off x="623887" y="1709739"/>
            <a:ext cx="7886701" cy="2852738"/>
          </a:xfrm>
          <a:prstGeom prst="rect">
            <a:avLst/>
          </a:prstGeom>
        </p:spPr>
        <p:txBody>
          <a:bodyPr/>
          <a:lstStyle>
            <a:lvl1pPr>
              <a:defRPr>
                <a:latin typeface="ＭＳ Ｐゴシック"/>
                <a:ea typeface="ＭＳ Ｐゴシック"/>
                <a:cs typeface="ＭＳ Ｐゴシック"/>
                <a:sym typeface="ＭＳ Ｐゴシック"/>
              </a:defRPr>
            </a:lvl1pPr>
          </a:lstStyle>
          <a:p>
            <a:pPr/>
            <a:r>
              <a:t>同期・測距の制御</a:t>
            </a:r>
          </a:p>
        </p:txBody>
      </p:sp>
      <p:sp>
        <p:nvSpPr>
          <p:cNvPr id="292" name="Shape 292"/>
          <p:cNvSpPr/>
          <p:nvPr>
            <p:ph type="body" sz="quarter" idx="1"/>
          </p:nvPr>
        </p:nvSpPr>
        <p:spPr>
          <a:prstGeom prst="rect">
            <a:avLst/>
          </a:prstGeom>
        </p:spPr>
        <p:txBody>
          <a:bodyPr/>
          <a:lstStyle>
            <a:lvl1pPr>
              <a:defRPr>
                <a:latin typeface="ＭＳ Ｐゴシック"/>
                <a:ea typeface="ＭＳ Ｐゴシック"/>
                <a:cs typeface="ＭＳ Ｐゴシック"/>
                <a:sym typeface="ＭＳ Ｐゴシック"/>
              </a:defRPr>
            </a:lvl1pPr>
          </a:lstStyle>
          <a:p>
            <a:pPr/>
            <a:r>
              <a:t>音声同期信号を排他的に鳴らすには</a:t>
            </a:r>
          </a:p>
        </p:txBody>
      </p:sp>
    </p:spTree>
  </p:cSld>
  <p:clrMapOvr>
    <a:masterClrMapping/>
  </p:clrMapOvr>
  <p:transition xmlns:p14="http://schemas.microsoft.com/office/powerpoint/2010/main" spd="med" advClick="1" p14:dur="1000"/>
</p:sld>
</file>

<file path=ppt/slides/slide3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4" name="Shape 294"/>
          <p:cNvSpPr/>
          <p:nvPr>
            <p:ph type="title"/>
          </p:nvPr>
        </p:nvSpPr>
        <p:spPr>
          <a:prstGeom prst="rect">
            <a:avLst/>
          </a:prstGeom>
        </p:spPr>
        <p:txBody>
          <a:bodyPr/>
          <a:lstStyle>
            <a:lvl1pPr defTabSz="850391">
              <a:defRPr sz="4092">
                <a:latin typeface="ＭＳ Ｐゴシック"/>
                <a:ea typeface="ＭＳ Ｐゴシック"/>
                <a:cs typeface="ＭＳ Ｐゴシック"/>
                <a:sym typeface="ＭＳ Ｐゴシック"/>
              </a:defRPr>
            </a:lvl1pPr>
          </a:lstStyle>
          <a:p>
            <a:pPr/>
            <a:r>
              <a:t>時分割多元接続による排他パルス</a:t>
            </a:r>
          </a:p>
        </p:txBody>
      </p:sp>
      <p:sp>
        <p:nvSpPr>
          <p:cNvPr id="295" name="Shape 295"/>
          <p:cNvSpPr/>
          <p:nvPr>
            <p:ph type="body" idx="1"/>
          </p:nvPr>
        </p:nvSpPr>
        <p:spPr>
          <a:prstGeom prst="rect">
            <a:avLst/>
          </a:prstGeom>
        </p:spPr>
        <p:txBody>
          <a:bodyPr/>
          <a:lstStyle/>
          <a:p>
            <a:pPr/>
            <a:r>
              <a:t>同期パルスは同時に鳴らせない</a:t>
            </a:r>
          </a:p>
          <a:p>
            <a:pPr/>
            <a:r>
              <a:t>衝突・混線を避けるため時分割多元接続(TDMA)が必要</a:t>
            </a:r>
          </a:p>
        </p:txBody>
      </p:sp>
      <p:pic>
        <p:nvPicPr>
          <p:cNvPr id="296" name="image16.png" descr="TDMA.png"/>
          <p:cNvPicPr>
            <a:picLocks noChangeAspect="1"/>
          </p:cNvPicPr>
          <p:nvPr/>
        </p:nvPicPr>
        <p:blipFill>
          <a:blip r:embed="rId2">
            <a:extLst/>
          </a:blip>
          <a:stretch>
            <a:fillRect/>
          </a:stretch>
        </p:blipFill>
        <p:spPr>
          <a:xfrm>
            <a:off x="5086349" y="3298988"/>
            <a:ext cx="3754525" cy="3477877"/>
          </a:xfrm>
          <a:prstGeom prst="rect">
            <a:avLst/>
          </a:prstGeom>
          <a:ln w="12700">
            <a:miter lim="400000"/>
          </a:ln>
        </p:spPr>
      </p:pic>
    </p:spTree>
  </p:cSld>
  <p:clrMapOvr>
    <a:masterClrMapping/>
  </p:clrMapOvr>
  <p:transition xmlns:p14="http://schemas.microsoft.com/office/powerpoint/2010/main" spd="med" advClick="1" p14:dur="1000"/>
</p:sld>
</file>

<file path=ppt/slides/slide3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298" name="Shape 298"/>
          <p:cNvSpPr/>
          <p:nvPr>
            <p:ph type="body" idx="1"/>
          </p:nvPr>
        </p:nvSpPr>
        <p:spPr>
          <a:xfrm>
            <a:off x="627761" y="1824061"/>
            <a:ext cx="7886701" cy="4351339"/>
          </a:xfrm>
          <a:prstGeom prst="rect">
            <a:avLst/>
          </a:prstGeom>
        </p:spPr>
        <p:txBody>
          <a:bodyPr/>
          <a:lstStyle/>
          <a:p>
            <a:pPr marL="198881" indent="-198881" defTabSz="795527">
              <a:spcBef>
                <a:spcPts val="800"/>
              </a:spcBef>
              <a:defRPr sz="2436">
                <a:latin typeface="ＭＳ Ｐゴシック"/>
                <a:ea typeface="ＭＳ Ｐゴシック"/>
                <a:cs typeface="ＭＳ Ｐゴシック"/>
                <a:sym typeface="ＭＳ Ｐゴシック"/>
              </a:defRPr>
            </a:pPr>
            <a:r>
              <a:t>スマートデバイスによるスピーカノード </a:t>
            </a:r>
          </a:p>
          <a:p>
            <a:pPr lvl="1" marL="596645" indent="-198881" defTabSz="795527">
              <a:spcBef>
                <a:spcPts val="800"/>
              </a:spcBef>
              <a:defRPr sz="2436">
                <a:latin typeface="ＭＳ Ｐゴシック"/>
                <a:ea typeface="ＭＳ Ｐゴシック"/>
                <a:cs typeface="ＭＳ Ｐゴシック"/>
                <a:sym typeface="ＭＳ Ｐゴシック"/>
              </a:defRPr>
            </a:pPr>
            <a:r>
              <a:t>サーバからの指示通りに動く</a:t>
            </a:r>
          </a:p>
          <a:p>
            <a:pPr marL="198881" indent="-198881" defTabSz="795527">
              <a:spcBef>
                <a:spcPts val="800"/>
              </a:spcBef>
              <a:defRPr sz="2436">
                <a:latin typeface="ＭＳ Ｐゴシック"/>
                <a:ea typeface="ＭＳ Ｐゴシック"/>
                <a:cs typeface="ＭＳ Ｐゴシック"/>
                <a:sym typeface="ＭＳ Ｐゴシック"/>
              </a:defRPr>
            </a:pPr>
            <a:r>
              <a:t>中央サーバ</a:t>
            </a:r>
          </a:p>
          <a:p>
            <a:pPr lvl="1" marL="596645" indent="-198881" defTabSz="795527">
              <a:spcBef>
                <a:spcPts val="800"/>
              </a:spcBef>
              <a:defRPr sz="2436">
                <a:latin typeface="ＭＳ Ｐゴシック"/>
                <a:ea typeface="ＭＳ Ｐゴシック"/>
                <a:cs typeface="ＭＳ Ｐゴシック"/>
                <a:sym typeface="ＭＳ Ｐゴシック"/>
              </a:defRPr>
            </a:pPr>
            <a:r>
              <a:t>排他制御管理、通信中継</a:t>
            </a:r>
          </a:p>
          <a:p>
            <a:pPr marL="198881" indent="-198881" defTabSz="795527">
              <a:spcBef>
                <a:spcPts val="800"/>
              </a:spcBef>
              <a:defRPr sz="2436">
                <a:latin typeface="ＭＳ Ｐゴシック"/>
                <a:ea typeface="ＭＳ Ｐゴシック"/>
                <a:cs typeface="ＭＳ Ｐゴシック"/>
                <a:sym typeface="ＭＳ Ｐゴシック"/>
              </a:defRPr>
            </a:pPr>
            <a:r>
              <a:t>計算ノード</a:t>
            </a:r>
          </a:p>
          <a:p>
            <a:pPr lvl="1" marL="596645" indent="-198881" defTabSz="795527">
              <a:spcBef>
                <a:spcPts val="800"/>
              </a:spcBef>
              <a:defRPr sz="2436">
                <a:latin typeface="ＭＳ Ｐゴシック"/>
                <a:ea typeface="ＭＳ Ｐゴシック"/>
                <a:cs typeface="ＭＳ Ｐゴシック"/>
                <a:sym typeface="ＭＳ Ｐゴシック"/>
              </a:defRPr>
            </a:pPr>
            <a:r>
              <a:t>信号検出のための処理</a:t>
            </a:r>
          </a:p>
          <a:p>
            <a:pPr marL="198881" indent="-198881" defTabSz="795527">
              <a:spcBef>
                <a:spcPts val="800"/>
              </a:spcBef>
              <a:defRPr sz="2436">
                <a:latin typeface="ＭＳ Ｐゴシック"/>
                <a:ea typeface="ＭＳ Ｐゴシック"/>
                <a:cs typeface="ＭＳ Ｐゴシック"/>
                <a:sym typeface="ＭＳ Ｐゴシック"/>
              </a:defRPr>
            </a:pPr>
            <a:r>
              <a:t>UI</a:t>
            </a:r>
            <a:r>
              <a:t>ノード</a:t>
            </a:r>
          </a:p>
          <a:p>
            <a:pPr lvl="1" marL="596645" indent="-198881" defTabSz="795527">
              <a:spcBef>
                <a:spcPts val="800"/>
              </a:spcBef>
              <a:defRPr sz="2436">
                <a:latin typeface="ＭＳ Ｐゴシック"/>
                <a:ea typeface="ＭＳ Ｐゴシック"/>
                <a:cs typeface="ＭＳ Ｐゴシック"/>
                <a:sym typeface="ＭＳ Ｐゴシック"/>
              </a:defRPr>
            </a:pPr>
            <a:r>
              <a:t>仮想音源の配置</a:t>
            </a:r>
          </a:p>
        </p:txBody>
      </p:sp>
      <p:sp>
        <p:nvSpPr>
          <p:cNvPr id="299" name="Shape 299"/>
          <p:cNvSpPr/>
          <p:nvPr>
            <p:ph type="title"/>
          </p:nvPr>
        </p:nvSpPr>
        <p:spPr>
          <a:prstGeom prst="rect">
            <a:avLst/>
          </a:prstGeom>
        </p:spPr>
        <p:txBody>
          <a:bodyPr/>
          <a:lstStyle>
            <a:lvl1pPr>
              <a:defRPr>
                <a:latin typeface="ＭＳ Ｐゴシック"/>
                <a:ea typeface="ＭＳ Ｐゴシック"/>
                <a:cs typeface="ＭＳ Ｐゴシック"/>
                <a:sym typeface="ＭＳ Ｐゴシック"/>
              </a:defRPr>
            </a:lvl1pPr>
          </a:lstStyle>
          <a:p>
            <a:pPr/>
            <a:r>
              <a:t>スター型ネットワーク</a:t>
            </a:r>
          </a:p>
        </p:txBody>
      </p:sp>
      <p:pic>
        <p:nvPicPr>
          <p:cNvPr id="300" name="image18.png" descr="network2.png"/>
          <p:cNvPicPr>
            <a:picLocks noChangeAspect="1"/>
          </p:cNvPicPr>
          <p:nvPr/>
        </p:nvPicPr>
        <p:blipFill>
          <a:blip r:embed="rId2">
            <a:extLst/>
          </a:blip>
          <a:stretch>
            <a:fillRect/>
          </a:stretch>
        </p:blipFill>
        <p:spPr>
          <a:xfrm>
            <a:off x="4643799" y="3953533"/>
            <a:ext cx="4327164" cy="2777467"/>
          </a:xfrm>
          <a:prstGeom prst="rect">
            <a:avLst/>
          </a:prstGeom>
          <a:ln w="12700">
            <a:miter lim="400000"/>
          </a:ln>
        </p:spPr>
      </p:pic>
    </p:spTree>
  </p:cSld>
  <p:clrMapOvr>
    <a:masterClrMapping/>
  </p:clrMapOvr>
  <p:transition xmlns:p14="http://schemas.microsoft.com/office/powerpoint/2010/main" spd="med" advClick="1" p14:dur="1000"/>
</p:sld>
</file>

<file path=ppt/slides/slide3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02" name="Shape 302"/>
          <p:cNvSpPr/>
          <p:nvPr>
            <p:ph type="title"/>
          </p:nvPr>
        </p:nvSpPr>
        <p:spPr>
          <a:prstGeom prst="rect">
            <a:avLst/>
          </a:prstGeom>
        </p:spPr>
        <p:txBody>
          <a:bodyPr/>
          <a:lstStyle>
            <a:lvl1pPr defTabSz="850391">
              <a:defRPr sz="4092">
                <a:latin typeface="ＭＳ Ｐゴシック"/>
                <a:ea typeface="ＭＳ Ｐゴシック"/>
                <a:cs typeface="ＭＳ Ｐゴシック"/>
                <a:sym typeface="ＭＳ Ｐゴシック"/>
              </a:defRPr>
            </a:lvl1pPr>
          </a:lstStyle>
          <a:p>
            <a:pPr/>
            <a:r>
              <a:t>同期・測距のための制御システム</a:t>
            </a:r>
          </a:p>
        </p:txBody>
      </p:sp>
      <p:pic>
        <p:nvPicPr>
          <p:cNvPr id="303" name="image32.png" descr="flowchart.png"/>
          <p:cNvPicPr>
            <a:picLocks noChangeAspect="1"/>
          </p:cNvPicPr>
          <p:nvPr/>
        </p:nvPicPr>
        <p:blipFill>
          <a:blip r:embed="rId2">
            <a:extLst/>
          </a:blip>
          <a:stretch>
            <a:fillRect/>
          </a:stretch>
        </p:blipFill>
        <p:spPr>
          <a:xfrm>
            <a:off x="108115" y="2703434"/>
            <a:ext cx="9144001" cy="2209801"/>
          </a:xfrm>
          <a:prstGeom prst="rect">
            <a:avLst/>
          </a:prstGeom>
          <a:ln w="12700">
            <a:miter lim="400000"/>
          </a:ln>
        </p:spPr>
      </p:pic>
      <p:sp>
        <p:nvSpPr>
          <p:cNvPr id="304" name="Shape 304"/>
          <p:cNvSpPr/>
          <p:nvPr/>
        </p:nvSpPr>
        <p:spPr>
          <a:xfrm>
            <a:off x="421893" y="5504180"/>
            <a:ext cx="8300213" cy="396240"/>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400"/>
            </a:lvl1pPr>
          </a:lstStyle>
          <a:p>
            <a:pPr/>
            <a:r>
              <a:t>サーバから指示があった端末だけが排他的にパルスを出せる</a:t>
            </a:r>
          </a:p>
        </p:txBody>
      </p:sp>
    </p:spTree>
  </p:cSld>
  <p:clrMapOvr>
    <a:masterClrMapping/>
  </p:clrMapOvr>
  <p:transition xmlns:p14="http://schemas.microsoft.com/office/powerpoint/2010/main" spd="med" advClick="1" p14:dur="1000"/>
</p:sld>
</file>

<file path=ppt/slides/slide3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06" name="Shape 306"/>
          <p:cNvSpPr/>
          <p:nvPr>
            <p:ph type="title"/>
          </p:nvPr>
        </p:nvSpPr>
        <p:spPr>
          <a:prstGeom prst="rect">
            <a:avLst/>
          </a:prstGeom>
        </p:spPr>
        <p:txBody>
          <a:bodyPr/>
          <a:lstStyle/>
          <a:p>
            <a:pPr>
              <a:defRPr>
                <a:latin typeface="ＭＳ Ｐゴシック"/>
                <a:ea typeface="ＭＳ Ｐゴシック"/>
                <a:cs typeface="ＭＳ Ｐゴシック"/>
                <a:sym typeface="ＭＳ Ｐゴシック"/>
              </a:defRPr>
            </a:pPr>
            <a:r>
              <a:t>アレイスピーカ制御システム</a:t>
            </a:r>
            <a:r>
              <a:t>UI</a:t>
            </a:r>
          </a:p>
        </p:txBody>
      </p:sp>
      <p:sp>
        <p:nvSpPr>
          <p:cNvPr id="307" name="Shape 307"/>
          <p:cNvSpPr/>
          <p:nvPr>
            <p:ph type="body" idx="1"/>
          </p:nvPr>
        </p:nvSpPr>
        <p:spPr>
          <a:prstGeom prst="rect">
            <a:avLst/>
          </a:prstGeom>
        </p:spPr>
        <p:txBody>
          <a:bodyPr/>
          <a:lstStyle/>
          <a:p>
            <a:pPr>
              <a:defRPr>
                <a:latin typeface="ＭＳ Ｐゴシック"/>
                <a:ea typeface="ＭＳ Ｐゴシック"/>
                <a:cs typeface="ＭＳ Ｐゴシック"/>
                <a:sym typeface="ＭＳ Ｐゴシック"/>
              </a:defRPr>
            </a:pPr>
            <a:r>
              <a:t>推定した端末の分布図と仮想音源を表示</a:t>
            </a:r>
          </a:p>
          <a:p>
            <a:pPr>
              <a:defRPr>
                <a:latin typeface="ＭＳ Ｐゴシック"/>
                <a:ea typeface="ＭＳ Ｐゴシック"/>
                <a:cs typeface="ＭＳ Ｐゴシック"/>
                <a:sym typeface="ＭＳ Ｐゴシック"/>
              </a:defRPr>
            </a:pPr>
            <a:r>
              <a:t>仮想音源をドラッグ</a:t>
            </a:r>
          </a:p>
          <a:p>
            <a:pPr lvl="1" marL="685800" indent="-228600">
              <a:defRPr>
                <a:latin typeface="ＭＳ Ｐゴシック"/>
                <a:ea typeface="ＭＳ Ｐゴシック"/>
                <a:cs typeface="ＭＳ Ｐゴシック"/>
                <a:sym typeface="ＭＳ Ｐゴシック"/>
              </a:defRPr>
            </a:pPr>
            <a:r>
              <a:t>DBAP</a:t>
            </a:r>
            <a:r>
              <a:t>法によって音像定位</a:t>
            </a:r>
          </a:p>
          <a:p>
            <a:pPr lvl="1" marL="685800" indent="-228600">
              <a:defRPr>
                <a:latin typeface="ＭＳ Ｐゴシック"/>
                <a:ea typeface="ＭＳ Ｐゴシック"/>
                <a:cs typeface="ＭＳ Ｐゴシック"/>
                <a:sym typeface="ＭＳ Ｐゴシック"/>
              </a:defRPr>
            </a:pPr>
            <a:r>
              <a:t>音を鳴らしながらの音源移動も可能</a:t>
            </a:r>
          </a:p>
        </p:txBody>
      </p:sp>
      <p:pic>
        <p:nvPicPr>
          <p:cNvPr id="308" name="image19.png" descr="relpos.png"/>
          <p:cNvPicPr>
            <a:picLocks noChangeAspect="1"/>
          </p:cNvPicPr>
          <p:nvPr/>
        </p:nvPicPr>
        <p:blipFill>
          <a:blip r:embed="rId2">
            <a:extLst/>
          </a:blip>
          <a:stretch>
            <a:fillRect/>
          </a:stretch>
        </p:blipFill>
        <p:spPr>
          <a:xfrm>
            <a:off x="5787852" y="4226609"/>
            <a:ext cx="2657476" cy="2638426"/>
          </a:xfrm>
          <a:prstGeom prst="rect">
            <a:avLst/>
          </a:prstGeom>
          <a:ln w="12700">
            <a:miter lim="400000"/>
          </a:ln>
        </p:spPr>
      </p:pic>
    </p:spTree>
  </p:cSld>
  <p:clrMapOvr>
    <a:masterClrMapping/>
  </p:clrMapOvr>
  <p:transition xmlns:p14="http://schemas.microsoft.com/office/powerpoint/2010/main" spd="med" advClick="1" p14:dur="1000"/>
</p:sld>
</file>

<file path=ppt/slides/slide3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0" name="Shape 310"/>
          <p:cNvSpPr/>
          <p:nvPr>
            <p:ph type="title"/>
          </p:nvPr>
        </p:nvSpPr>
        <p:spPr>
          <a:xfrm>
            <a:off x="623887" y="1709739"/>
            <a:ext cx="7886701" cy="2852738"/>
          </a:xfrm>
          <a:prstGeom prst="rect">
            <a:avLst/>
          </a:prstGeom>
        </p:spPr>
        <p:txBody>
          <a:bodyPr/>
          <a:lstStyle>
            <a:lvl1pPr>
              <a:defRPr>
                <a:latin typeface="ＭＳ Ｐゴシック"/>
                <a:ea typeface="ＭＳ Ｐゴシック"/>
                <a:cs typeface="ＭＳ Ｐゴシック"/>
                <a:sym typeface="ＭＳ Ｐゴシック"/>
              </a:defRPr>
            </a:lvl1pPr>
          </a:lstStyle>
          <a:p>
            <a:pPr/>
            <a:r>
              <a:t>実験</a:t>
            </a:r>
          </a:p>
        </p:txBody>
      </p:sp>
      <p:sp>
        <p:nvSpPr>
          <p:cNvPr id="311" name="Shape 311"/>
          <p:cNvSpPr/>
          <p:nvPr>
            <p:ph type="body" sz="quarter" idx="1"/>
          </p:nvPr>
        </p:nvSpPr>
        <p:spPr>
          <a:prstGeom prst="rect">
            <a:avLst/>
          </a:prstGeom>
        </p:spPr>
        <p:txBody>
          <a:bodyPr/>
          <a:lstStyle>
            <a:lvl1pPr>
              <a:defRPr>
                <a:latin typeface="ＭＳ Ｐゴシック"/>
                <a:ea typeface="ＭＳ Ｐゴシック"/>
                <a:cs typeface="ＭＳ Ｐゴシック"/>
                <a:sym typeface="ＭＳ Ｐゴシック"/>
              </a:defRPr>
            </a:lvl1pPr>
          </a:lstStyle>
          <a:p>
            <a:pPr/>
            <a:r>
              <a:t>同期性能および音像定位について</a:t>
            </a:r>
          </a:p>
        </p:txBody>
      </p:sp>
    </p:spTree>
  </p:cSld>
  <p:clrMapOvr>
    <a:masterClrMapping/>
  </p:clrMapOvr>
  <p:transition xmlns:p14="http://schemas.microsoft.com/office/powerpoint/2010/main" spd="med" advClick="1" p14:dur="1000"/>
</p:sld>
</file>

<file path=ppt/slides/slide3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13" name="Shape 313"/>
          <p:cNvSpPr/>
          <p:nvPr>
            <p:ph type="title"/>
          </p:nvPr>
        </p:nvSpPr>
        <p:spPr>
          <a:prstGeom prst="rect">
            <a:avLst/>
          </a:prstGeom>
        </p:spPr>
        <p:txBody>
          <a:bodyPr/>
          <a:lstStyle>
            <a:lvl1pPr defTabSz="886968">
              <a:defRPr sz="4268">
                <a:latin typeface="ＭＳ Ｐゴシック"/>
                <a:ea typeface="ＭＳ Ｐゴシック"/>
                <a:cs typeface="ＭＳ Ｐゴシック"/>
                <a:sym typeface="ＭＳ Ｐゴシック"/>
              </a:defRPr>
            </a:lvl1pPr>
          </a:lstStyle>
          <a:p>
            <a:pPr/>
            <a:r>
              <a:t>MacBookPro4台による距離計測</a:t>
            </a:r>
          </a:p>
        </p:txBody>
      </p:sp>
      <p:graphicFrame>
        <p:nvGraphicFramePr>
          <p:cNvPr id="314" name="Table 314"/>
          <p:cNvGraphicFramePr/>
          <p:nvPr/>
        </p:nvGraphicFramePr>
        <p:xfrm>
          <a:off x="283040" y="3831032"/>
          <a:ext cx="8590620" cy="3053080"/>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898673"/>
                <a:gridCol w="1745995"/>
                <a:gridCol w="1722318"/>
                <a:gridCol w="1604775"/>
                <a:gridCol w="1630451"/>
                <a:gridCol w="975703"/>
              </a:tblGrid>
              <a:tr h="383540">
                <a:tc>
                  <a:txBody>
                    <a:bodyPr/>
                    <a:lstStyle/>
                    <a:p>
                      <a:pPr algn="l">
                        <a:defRPr sz="1800"/>
                      </a:pPr>
                    </a:p>
                  </a:txBody>
                  <a:tcPr marL="45720" marR="45720" marT="45720" marB="45720" anchor="t" anchorCtr="0" horzOverflow="overflow"/>
                </a:tc>
                <a:tc>
                  <a:txBody>
                    <a:bodyPr/>
                    <a:lstStyle/>
                    <a:p>
                      <a:pPr algn="l">
                        <a:defRPr sz="1800">
                          <a:latin typeface="ＭＳ Ｐゴシック"/>
                          <a:ea typeface="ＭＳ Ｐゴシック"/>
                          <a:cs typeface="ＭＳ Ｐゴシック"/>
                          <a:sym typeface="ＭＳ Ｐゴシック"/>
                        </a:defRPr>
                      </a:pPr>
                      <a:r>
                        <a:t>平均</a:t>
                      </a:r>
                      <a:r>
                        <a:t>値</a:t>
                      </a:r>
                    </a:p>
                  </a:txBody>
                  <a:tcPr marL="45720" marR="45720" marT="45720" marB="45720" anchor="t" anchorCtr="0" horzOverflow="overflow"/>
                </a:tc>
                <a:tc>
                  <a:txBody>
                    <a:bodyPr/>
                    <a:lstStyle/>
                    <a:p>
                      <a:pPr algn="l">
                        <a:defRPr sz="1800">
                          <a:latin typeface="ＭＳ Ｐゴシック"/>
                          <a:ea typeface="ＭＳ Ｐゴシック"/>
                          <a:cs typeface="ＭＳ Ｐゴシック"/>
                          <a:sym typeface="ＭＳ Ｐゴシック"/>
                        </a:defRPr>
                      </a:pPr>
                      <a:r>
                        <a:t>最頻</a:t>
                      </a:r>
                      <a:r>
                        <a:t>値</a:t>
                      </a:r>
                    </a:p>
                  </a:txBody>
                  <a:tcPr marL="45720" marR="45720" marT="45720" marB="45720" anchor="t" anchorCtr="0" horzOverflow="overflow"/>
                </a:tc>
                <a:tc>
                  <a:txBody>
                    <a:bodyPr/>
                    <a:lstStyle/>
                    <a:p>
                      <a:pPr algn="l">
                        <a:defRPr sz="1800">
                          <a:latin typeface="ＭＳ Ｐゴシック"/>
                          <a:ea typeface="ＭＳ Ｐゴシック"/>
                          <a:cs typeface="ＭＳ Ｐゴシック"/>
                          <a:sym typeface="ＭＳ Ｐゴシック"/>
                        </a:defRPr>
                      </a:pPr>
                      <a:r>
                        <a:t>中央</a:t>
                      </a:r>
                      <a:r>
                        <a:t>値</a:t>
                      </a:r>
                    </a:p>
                  </a:txBody>
                  <a:tcPr marL="45720" marR="45720" marT="45720" marB="45720" anchor="t" anchorCtr="0" horzOverflow="overflow"/>
                </a:tc>
                <a:tc>
                  <a:txBody>
                    <a:bodyPr/>
                    <a:lstStyle/>
                    <a:p>
                      <a:pPr algn="l">
                        <a:defRPr b="0" sz="1800">
                          <a:latin typeface="ＭＳ Ｐゴシック"/>
                          <a:ea typeface="ＭＳ Ｐゴシック"/>
                          <a:cs typeface="ＭＳ Ｐゴシック"/>
                          <a:sym typeface="ＭＳ Ｐゴシック"/>
                        </a:defRPr>
                      </a:pPr>
                      <a:r>
                        <a:rPr b="1"/>
                        <a:t>標準偏差</a:t>
                      </a:r>
                    </a:p>
                  </a:txBody>
                  <a:tcPr marL="45720" marR="45720" marT="45720" marB="45720" anchor="t" anchorCtr="0" horzOverflow="overflow"/>
                </a:tc>
                <a:tc>
                  <a:txBody>
                    <a:bodyPr/>
                    <a:lstStyle/>
                    <a:p>
                      <a:pPr algn="l">
                        <a:defRPr b="0" sz="1800">
                          <a:solidFill>
                            <a:srgbClr val="000000"/>
                          </a:solidFill>
                        </a:defRPr>
                      </a:pPr>
                      <a:r>
                        <a:rPr b="1">
                          <a:solidFill>
                            <a:srgbClr val="FFFFFF"/>
                          </a:solidFill>
                        </a:rPr>
                        <a:t>実際(m)</a:t>
                      </a:r>
                    </a:p>
                  </a:txBody>
                  <a:tcPr marL="45720" marR="45720" marT="45720" marB="45720" anchor="t" anchorCtr="0" horzOverflow="overflow"/>
                </a:tc>
              </a:tr>
              <a:tr h="448838">
                <a:tc>
                  <a:txBody>
                    <a:bodyPr/>
                    <a:lstStyle/>
                    <a:p>
                      <a:pPr algn="l">
                        <a:defRPr sz="1800"/>
                      </a:pPr>
                      <a:r>
                        <a:t>A-D</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11.71889953</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11.5414966</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11.55306122</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1.24793883</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11.10</a:t>
                      </a:r>
                    </a:p>
                  </a:txBody>
                  <a:tcPr marL="45720" marR="45720" marT="45720" marB="45720" anchor="t" anchorCtr="0" horzOverflow="overflow"/>
                </a:tc>
              </a:tr>
              <a:tr h="434452">
                <a:tc>
                  <a:txBody>
                    <a:bodyPr/>
                    <a:lstStyle/>
                    <a:p>
                      <a:pPr algn="l">
                        <a:defRPr sz="1800"/>
                      </a:pPr>
                      <a:r>
                        <a:t>B-D</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7.767573696</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7.89478458</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7.883219955</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0.583510141</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7.770</a:t>
                      </a:r>
                    </a:p>
                  </a:txBody>
                  <a:tcPr marL="45720" marR="45720" marT="45720" marB="45720" anchor="t" anchorCtr="0" horzOverflow="overflow"/>
                </a:tc>
              </a:tr>
              <a:tr h="434452">
                <a:tc>
                  <a:txBody>
                    <a:bodyPr/>
                    <a:lstStyle/>
                    <a:p>
                      <a:pPr algn="l">
                        <a:defRPr sz="1800"/>
                      </a:pPr>
                      <a:r>
                        <a:t>C-D</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6.72675737</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6.715192744</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6.722902494</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0.774180135</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6.72</a:t>
                      </a:r>
                    </a:p>
                  </a:txBody>
                  <a:tcPr marL="45720" marR="45720" marT="45720" marB="45720" anchor="t" anchorCtr="0" horzOverflow="overflow"/>
                </a:tc>
              </a:tr>
              <a:tr h="434452">
                <a:tc>
                  <a:txBody>
                    <a:bodyPr/>
                    <a:lstStyle/>
                    <a:p>
                      <a:pPr algn="l">
                        <a:defRPr sz="1800"/>
                      </a:pPr>
                      <a:r>
                        <a:t>A-B</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6.564537924</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6.942630385</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6.985034014</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1.067679838</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6.83</a:t>
                      </a:r>
                    </a:p>
                  </a:txBody>
                  <a:tcPr marL="45720" marR="45720" marT="45720" marB="45720" anchor="t" anchorCtr="0" horzOverflow="overflow"/>
                </a:tc>
              </a:tr>
              <a:tr h="434452">
                <a:tc>
                  <a:txBody>
                    <a:bodyPr/>
                    <a:lstStyle/>
                    <a:p>
                      <a:pPr algn="l">
                        <a:defRPr sz="1800"/>
                      </a:pPr>
                      <a:r>
                        <a:t>A-C</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7.300425749</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6.911791383</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7.015873016</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1.283308926</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6.93</a:t>
                      </a:r>
                    </a:p>
                  </a:txBody>
                  <a:tcPr marL="45720" marR="45720" marT="45720" marB="45720" anchor="t" anchorCtr="0" horzOverflow="overflow"/>
                </a:tc>
              </a:tr>
              <a:tr h="434452">
                <a:tc>
                  <a:txBody>
                    <a:bodyPr/>
                    <a:lstStyle/>
                    <a:p>
                      <a:pPr algn="l">
                        <a:defRPr sz="1800"/>
                      </a:pPr>
                      <a:r>
                        <a:t>B-C</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4.771470221</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4.891836735</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4.891836735</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0.664454607</a:t>
                      </a:r>
                    </a:p>
                  </a:txBody>
                  <a:tcPr marL="45720" marR="45720" marT="45720" marB="45720" anchor="t" anchorCtr="0" horzOverflow="overflow"/>
                </a:tc>
                <a:tc>
                  <a:txBody>
                    <a:bodyPr/>
                    <a:lstStyle/>
                    <a:p>
                      <a:pPr algn="l">
                        <a:defRPr sz="1800"/>
                      </a:pPr>
                      <a:r>
                        <a:rPr>
                          <a:latin typeface="ＭＳ Ｐゴシック"/>
                          <a:ea typeface="ＭＳ Ｐゴシック"/>
                          <a:cs typeface="ＭＳ Ｐゴシック"/>
                          <a:sym typeface="ＭＳ Ｐゴシック"/>
                        </a:rPr>
                        <a:t>4.92</a:t>
                      </a:r>
                    </a:p>
                  </a:txBody>
                  <a:tcPr marL="45720" marR="45720" marT="45720" marB="45720" anchor="t" anchorCtr="0" horzOverflow="overflow"/>
                </a:tc>
              </a:tr>
            </a:tbl>
          </a:graphicData>
        </a:graphic>
      </p:graphicFrame>
      <p:sp>
        <p:nvSpPr>
          <p:cNvPr id="315" name="Shape 315"/>
          <p:cNvSpPr/>
          <p:nvPr/>
        </p:nvSpPr>
        <p:spPr>
          <a:xfrm>
            <a:off x="1600200" y="3488534"/>
            <a:ext cx="1144186"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a:latin typeface="ＭＳ Ｐゴシック"/>
                <a:ea typeface="ＭＳ Ｐゴシック"/>
                <a:cs typeface="ＭＳ Ｐゴシック"/>
                <a:sym typeface="ＭＳ Ｐゴシック"/>
              </a:defRPr>
            </a:lvl1pPr>
          </a:lstStyle>
          <a:p>
            <a:pPr/>
            <a:r>
              <a:t>A</a:t>
            </a:r>
          </a:p>
        </p:txBody>
      </p:sp>
      <p:sp>
        <p:nvSpPr>
          <p:cNvPr id="316" name="Shape 316"/>
          <p:cNvSpPr/>
          <p:nvPr/>
        </p:nvSpPr>
        <p:spPr>
          <a:xfrm>
            <a:off x="662110" y="2594681"/>
            <a:ext cx="1144186"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a:latin typeface="ＭＳ Ｐゴシック"/>
                <a:ea typeface="ＭＳ Ｐゴシック"/>
                <a:cs typeface="ＭＳ Ｐゴシック"/>
                <a:sym typeface="ＭＳ Ｐゴシック"/>
              </a:defRPr>
            </a:lvl1pPr>
          </a:lstStyle>
          <a:p>
            <a:pPr/>
            <a:r>
              <a:t>B</a:t>
            </a:r>
          </a:p>
        </p:txBody>
      </p:sp>
      <p:sp>
        <p:nvSpPr>
          <p:cNvPr id="317" name="Shape 317"/>
          <p:cNvSpPr/>
          <p:nvPr/>
        </p:nvSpPr>
        <p:spPr>
          <a:xfrm>
            <a:off x="2329561" y="2592316"/>
            <a:ext cx="1144186"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a:latin typeface="ＭＳ Ｐゴシック"/>
                <a:ea typeface="ＭＳ Ｐゴシック"/>
                <a:cs typeface="ＭＳ Ｐゴシック"/>
                <a:sym typeface="ＭＳ Ｐゴシック"/>
              </a:defRPr>
            </a:lvl1pPr>
          </a:lstStyle>
          <a:p>
            <a:pPr/>
            <a:r>
              <a:t>C</a:t>
            </a:r>
          </a:p>
        </p:txBody>
      </p:sp>
      <p:sp>
        <p:nvSpPr>
          <p:cNvPr id="318" name="Shape 318"/>
          <p:cNvSpPr/>
          <p:nvPr/>
        </p:nvSpPr>
        <p:spPr>
          <a:xfrm>
            <a:off x="1600200" y="1714049"/>
            <a:ext cx="1144186" cy="3708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lgn="ctr">
              <a:defRPr>
                <a:latin typeface="ＭＳ Ｐゴシック"/>
                <a:ea typeface="ＭＳ Ｐゴシック"/>
                <a:cs typeface="ＭＳ Ｐゴシック"/>
                <a:sym typeface="ＭＳ Ｐゴシック"/>
              </a:defRPr>
            </a:lvl1pPr>
          </a:lstStyle>
          <a:p>
            <a:pPr/>
            <a:r>
              <a:t>D</a:t>
            </a:r>
          </a:p>
        </p:txBody>
      </p:sp>
      <p:sp>
        <p:nvSpPr>
          <p:cNvPr id="319" name="Shape 319"/>
          <p:cNvSpPr/>
          <p:nvPr/>
        </p:nvSpPr>
        <p:spPr>
          <a:xfrm flipV="1">
            <a:off x="2203154" y="2756022"/>
            <a:ext cx="595512" cy="802333"/>
          </a:xfrm>
          <a:prstGeom prst="line">
            <a:avLst/>
          </a:prstGeom>
          <a:ln w="12700">
            <a:solidFill>
              <a:schemeClr val="accent3"/>
            </a:solidFill>
            <a:miter/>
          </a:ln>
        </p:spPr>
        <p:txBody>
          <a:bodyPr lIns="45719" rIns="45719"/>
          <a:lstStyle/>
          <a:p>
            <a:pPr/>
          </a:p>
        </p:txBody>
      </p:sp>
      <p:sp>
        <p:nvSpPr>
          <p:cNvPr id="320" name="Shape 320"/>
          <p:cNvSpPr/>
          <p:nvPr/>
        </p:nvSpPr>
        <p:spPr>
          <a:xfrm flipV="1">
            <a:off x="1441154" y="2087293"/>
            <a:ext cx="645562" cy="645562"/>
          </a:xfrm>
          <a:prstGeom prst="line">
            <a:avLst/>
          </a:prstGeom>
          <a:ln w="12700">
            <a:solidFill>
              <a:schemeClr val="accent3"/>
            </a:solidFill>
            <a:miter/>
          </a:ln>
        </p:spPr>
        <p:txBody>
          <a:bodyPr lIns="45719" rIns="45719"/>
          <a:lstStyle/>
          <a:p>
            <a:pPr/>
          </a:p>
        </p:txBody>
      </p:sp>
      <p:sp>
        <p:nvSpPr>
          <p:cNvPr id="321" name="Shape 321"/>
          <p:cNvSpPr/>
          <p:nvPr/>
        </p:nvSpPr>
        <p:spPr>
          <a:xfrm>
            <a:off x="2203576" y="2112740"/>
            <a:ext cx="594668" cy="594668"/>
          </a:xfrm>
          <a:prstGeom prst="line">
            <a:avLst/>
          </a:prstGeom>
          <a:ln w="12700">
            <a:solidFill>
              <a:schemeClr val="accent3"/>
            </a:solidFill>
            <a:miter/>
          </a:ln>
        </p:spPr>
        <p:txBody>
          <a:bodyPr lIns="45719" rIns="45719"/>
          <a:lstStyle/>
          <a:p>
            <a:pPr/>
          </a:p>
        </p:txBody>
      </p:sp>
      <p:sp>
        <p:nvSpPr>
          <p:cNvPr id="322" name="Shape 322"/>
          <p:cNvSpPr/>
          <p:nvPr/>
        </p:nvSpPr>
        <p:spPr>
          <a:xfrm>
            <a:off x="1593601" y="2986854"/>
            <a:ext cx="594668" cy="594669"/>
          </a:xfrm>
          <a:prstGeom prst="line">
            <a:avLst/>
          </a:prstGeom>
          <a:ln w="12700">
            <a:solidFill>
              <a:schemeClr val="accent3"/>
            </a:solidFill>
            <a:miter/>
          </a:ln>
        </p:spPr>
        <p:txBody>
          <a:bodyPr lIns="45719" rIns="45719"/>
          <a:lstStyle/>
          <a:p>
            <a:pPr/>
          </a:p>
        </p:txBody>
      </p:sp>
      <p:sp>
        <p:nvSpPr>
          <p:cNvPr id="323" name="Shape 323"/>
          <p:cNvSpPr/>
          <p:nvPr/>
        </p:nvSpPr>
        <p:spPr>
          <a:xfrm flipH="1">
            <a:off x="2105124" y="2105097"/>
            <a:ext cx="1" cy="1350010"/>
          </a:xfrm>
          <a:prstGeom prst="line">
            <a:avLst/>
          </a:prstGeom>
          <a:ln w="12700">
            <a:solidFill>
              <a:schemeClr val="accent3"/>
            </a:solidFill>
            <a:miter/>
          </a:ln>
        </p:spPr>
        <p:txBody>
          <a:bodyPr lIns="45719" rIns="45719"/>
          <a:lstStyle/>
          <a:p>
            <a:pPr/>
          </a:p>
        </p:txBody>
      </p:sp>
      <p:sp>
        <p:nvSpPr>
          <p:cNvPr id="324" name="Shape 324"/>
          <p:cNvSpPr/>
          <p:nvPr/>
        </p:nvSpPr>
        <p:spPr>
          <a:xfrm flipV="1">
            <a:off x="1452390" y="2732270"/>
            <a:ext cx="1305468" cy="95664"/>
          </a:xfrm>
          <a:prstGeom prst="line">
            <a:avLst/>
          </a:prstGeom>
          <a:ln w="12700">
            <a:solidFill>
              <a:schemeClr val="accent3"/>
            </a:solidFill>
            <a:miter/>
          </a:ln>
        </p:spPr>
        <p:txBody>
          <a:bodyPr lIns="45719" rIns="45719"/>
          <a:lstStyle/>
          <a:p>
            <a:pPr/>
          </a:p>
        </p:txBody>
      </p:sp>
      <p:sp>
        <p:nvSpPr>
          <p:cNvPr id="325" name="Shape 325"/>
          <p:cNvSpPr/>
          <p:nvPr/>
        </p:nvSpPr>
        <p:spPr>
          <a:xfrm>
            <a:off x="5237988" y="1780154"/>
            <a:ext cx="4689287" cy="16789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marL="220578" indent="-220578">
              <a:buSzPct val="100000"/>
              <a:buChar char="•"/>
              <a:defRPr sz="2200"/>
            </a:pPr>
            <a:r>
              <a:t>同期50回</a:t>
            </a:r>
          </a:p>
          <a:p>
            <a:pPr marL="220578" indent="-220578">
              <a:buSzPct val="100000"/>
              <a:buChar char="•"/>
              <a:defRPr sz="2200"/>
            </a:pPr>
            <a:r>
              <a:t>距離は概ね取れている</a:t>
            </a:r>
          </a:p>
          <a:p>
            <a:pPr marL="220578" indent="-220578">
              <a:buSzPct val="100000"/>
              <a:buChar char="•"/>
              <a:defRPr sz="2200"/>
            </a:pPr>
            <a:r>
              <a:t>まだ偏差大きい</a:t>
            </a:r>
          </a:p>
          <a:p>
            <a:pPr marL="220578" indent="-220578">
              <a:buSzPct val="100000"/>
              <a:buChar char="•"/>
              <a:defRPr sz="2200"/>
            </a:pPr>
            <a:r>
              <a:t>閾値調整すべきかも</a:t>
            </a:r>
          </a:p>
        </p:txBody>
      </p:sp>
    </p:spTree>
  </p:cSld>
  <p:clrMapOvr>
    <a:masterClrMapping/>
  </p:clrMapOvr>
  <p:transition xmlns:p14="http://schemas.microsoft.com/office/powerpoint/2010/main" spd="med" advClick="1" p14:dur="1000"/>
</p:sld>
</file>

<file path=ppt/slides/slide3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27" name="Shape 327"/>
          <p:cNvSpPr/>
          <p:nvPr>
            <p:ph type="title"/>
          </p:nvPr>
        </p:nvSpPr>
        <p:spPr>
          <a:prstGeom prst="rect">
            <a:avLst/>
          </a:prstGeom>
        </p:spPr>
        <p:txBody>
          <a:bodyPr lIns="45719" tIns="45719" rIns="45719" bIns="45719"/>
          <a:lstStyle/>
          <a:p>
            <a:pPr/>
            <a:r>
              <a:t>実験２：被験者の聴取実験</a:t>
            </a:r>
          </a:p>
        </p:txBody>
      </p:sp>
      <p:sp>
        <p:nvSpPr>
          <p:cNvPr id="328" name="Shape 328"/>
          <p:cNvSpPr/>
          <p:nvPr>
            <p:ph type="body" idx="1"/>
          </p:nvPr>
        </p:nvSpPr>
        <p:spPr>
          <a:prstGeom prst="rect">
            <a:avLst/>
          </a:prstGeom>
        </p:spPr>
        <p:txBody>
          <a:bodyPr lIns="45719" tIns="45719" rIns="45719" bIns="45719"/>
          <a:lstStyle>
            <a:lvl1pPr indent="-228600">
              <a:spcBef>
                <a:spcPts val="0"/>
              </a:spcBef>
            </a:lvl1pPr>
          </a:lstStyle>
          <a:p>
            <a:pPr/>
            <a:r>
              <a:t>端末群から異なる距離での音源理解を検証</a:t>
            </a:r>
          </a:p>
        </p:txBody>
      </p:sp>
      <p:pic>
        <p:nvPicPr>
          <p:cNvPr id="329" name="image19.png"/>
          <p:cNvPicPr>
            <a:picLocks noChangeAspect="1"/>
          </p:cNvPicPr>
          <p:nvPr/>
        </p:nvPicPr>
        <p:blipFill>
          <a:blip r:embed="rId2">
            <a:extLst/>
          </a:blip>
          <a:stretch>
            <a:fillRect/>
          </a:stretch>
        </p:blipFill>
        <p:spPr>
          <a:xfrm rot="16200000">
            <a:off x="2158679" y="810613"/>
            <a:ext cx="4804510" cy="7908833"/>
          </a:xfrm>
          <a:prstGeom prst="rect">
            <a:avLst/>
          </a:prstGeom>
          <a:ln w="12700">
            <a:miter lim="400000"/>
          </a:ln>
        </p:spPr>
      </p:pic>
      <p:grpSp>
        <p:nvGrpSpPr>
          <p:cNvPr id="338" name="Group 338"/>
          <p:cNvGrpSpPr/>
          <p:nvPr/>
        </p:nvGrpSpPr>
        <p:grpSpPr>
          <a:xfrm>
            <a:off x="571431" y="2185801"/>
            <a:ext cx="1965932" cy="3728297"/>
            <a:chOff x="0" y="0"/>
            <a:chExt cx="1965931" cy="3728296"/>
          </a:xfrm>
        </p:grpSpPr>
        <p:sp>
          <p:nvSpPr>
            <p:cNvPr id="330" name="Shape 330"/>
            <p:cNvSpPr/>
            <p:nvPr/>
          </p:nvSpPr>
          <p:spPr>
            <a:xfrm flipH="1">
              <a:off x="248840" y="-1"/>
              <a:ext cx="564777" cy="806823"/>
            </a:xfrm>
            <a:prstGeom prst="line">
              <a:avLst/>
            </a:prstGeom>
            <a:noFill/>
            <a:ln w="19050" cap="flat">
              <a:solidFill>
                <a:schemeClr val="accent2"/>
              </a:solidFill>
              <a:prstDash val="solid"/>
              <a:miter lim="800000"/>
              <a:tailEnd type="triangle" w="med" len="med"/>
            </a:ln>
            <a:effectLst/>
          </p:spPr>
          <p:txBody>
            <a:bodyPr wrap="square" lIns="45719" tIns="45719" rIns="45719" bIns="45719" numCol="1" anchor="t">
              <a:noAutofit/>
            </a:bodyPr>
            <a:lstStyle/>
            <a:p>
              <a:pPr>
                <a:defRPr sz="1400">
                  <a:latin typeface="Arial"/>
                  <a:ea typeface="Arial"/>
                  <a:cs typeface="Arial"/>
                  <a:sym typeface="Arial"/>
                </a:defRPr>
              </a:pPr>
            </a:p>
          </p:txBody>
        </p:sp>
        <p:sp>
          <p:nvSpPr>
            <p:cNvPr id="331" name="Shape 331"/>
            <p:cNvSpPr/>
            <p:nvPr/>
          </p:nvSpPr>
          <p:spPr>
            <a:xfrm>
              <a:off x="1005237" y="86750"/>
              <a:ext cx="709332" cy="1728741"/>
            </a:xfrm>
            <a:prstGeom prst="line">
              <a:avLst/>
            </a:prstGeom>
            <a:noFill/>
            <a:ln w="19050" cap="flat">
              <a:solidFill>
                <a:schemeClr val="accent2"/>
              </a:solidFill>
              <a:prstDash val="solid"/>
              <a:miter lim="800000"/>
              <a:tailEnd type="triangle" w="med" len="med"/>
            </a:ln>
            <a:effectLst/>
          </p:spPr>
          <p:txBody>
            <a:bodyPr wrap="square" lIns="45719" tIns="45719" rIns="45719" bIns="45719" numCol="1" anchor="t">
              <a:noAutofit/>
            </a:bodyPr>
            <a:lstStyle/>
            <a:p>
              <a:pPr>
                <a:defRPr sz="1400">
                  <a:latin typeface="Arial"/>
                  <a:ea typeface="Arial"/>
                  <a:cs typeface="Arial"/>
                  <a:sym typeface="Arial"/>
                </a:defRPr>
              </a:pPr>
            </a:p>
          </p:txBody>
        </p:sp>
        <p:sp>
          <p:nvSpPr>
            <p:cNvPr id="332" name="Shape 332"/>
            <p:cNvSpPr/>
            <p:nvPr/>
          </p:nvSpPr>
          <p:spPr>
            <a:xfrm flipH="1">
              <a:off x="410203" y="176971"/>
              <a:ext cx="425546" cy="2402256"/>
            </a:xfrm>
            <a:prstGeom prst="line">
              <a:avLst/>
            </a:prstGeom>
            <a:noFill/>
            <a:ln w="19050" cap="flat">
              <a:solidFill>
                <a:schemeClr val="accent2"/>
              </a:solidFill>
              <a:prstDash val="solid"/>
              <a:miter lim="800000"/>
              <a:tailEnd type="triangle" w="med" len="med"/>
            </a:ln>
            <a:effectLst/>
          </p:spPr>
          <p:txBody>
            <a:bodyPr wrap="square" lIns="45719" tIns="45719" rIns="45719" bIns="45719" numCol="1" anchor="t">
              <a:noAutofit/>
            </a:bodyPr>
            <a:lstStyle/>
            <a:p>
              <a:pPr>
                <a:defRPr sz="1400">
                  <a:latin typeface="Arial"/>
                  <a:ea typeface="Arial"/>
                  <a:cs typeface="Arial"/>
                  <a:sym typeface="Arial"/>
                </a:defRPr>
              </a:pPr>
            </a:p>
          </p:txBody>
        </p:sp>
        <p:sp>
          <p:nvSpPr>
            <p:cNvPr id="333" name="Shape 333"/>
            <p:cNvSpPr/>
            <p:nvPr/>
          </p:nvSpPr>
          <p:spPr>
            <a:xfrm>
              <a:off x="988148" y="329372"/>
              <a:ext cx="605396" cy="2917439"/>
            </a:xfrm>
            <a:prstGeom prst="line">
              <a:avLst/>
            </a:prstGeom>
            <a:noFill/>
            <a:ln w="19050" cap="flat">
              <a:solidFill>
                <a:schemeClr val="accent2"/>
              </a:solidFill>
              <a:prstDash val="solid"/>
              <a:miter lim="800000"/>
              <a:tailEnd type="triangle" w="med" len="med"/>
            </a:ln>
            <a:effectLst/>
          </p:spPr>
          <p:txBody>
            <a:bodyPr wrap="square" lIns="45719" tIns="45719" rIns="45719" bIns="45719" numCol="1" anchor="t">
              <a:noAutofit/>
            </a:bodyPr>
            <a:lstStyle/>
            <a:p>
              <a:pPr>
                <a:defRPr sz="1400">
                  <a:latin typeface="Arial"/>
                  <a:ea typeface="Arial"/>
                  <a:cs typeface="Arial"/>
                  <a:sym typeface="Arial"/>
                </a:defRPr>
              </a:pPr>
            </a:p>
          </p:txBody>
        </p:sp>
        <p:sp>
          <p:nvSpPr>
            <p:cNvPr id="334" name="Shape 334"/>
            <p:cNvSpPr/>
            <p:nvPr/>
          </p:nvSpPr>
          <p:spPr>
            <a:xfrm>
              <a:off x="11696" y="851932"/>
              <a:ext cx="398507" cy="391267"/>
            </a:xfrm>
            <a:prstGeom prst="ellipse">
              <a:avLst/>
            </a:prstGeom>
            <a:noFill/>
            <a:ln w="28575" cap="flat">
              <a:solidFill>
                <a:schemeClr val="accent2"/>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335" name="Shape 335"/>
            <p:cNvSpPr/>
            <p:nvPr/>
          </p:nvSpPr>
          <p:spPr>
            <a:xfrm>
              <a:off x="0" y="2480760"/>
              <a:ext cx="398507" cy="391267"/>
            </a:xfrm>
            <a:prstGeom prst="ellipse">
              <a:avLst/>
            </a:prstGeom>
            <a:noFill/>
            <a:ln w="28575" cap="flat">
              <a:solidFill>
                <a:schemeClr val="accent2"/>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336" name="Shape 336"/>
            <p:cNvSpPr/>
            <p:nvPr/>
          </p:nvSpPr>
          <p:spPr>
            <a:xfrm>
              <a:off x="1515314" y="3337030"/>
              <a:ext cx="398507" cy="391267"/>
            </a:xfrm>
            <a:prstGeom prst="ellipse">
              <a:avLst/>
            </a:prstGeom>
            <a:noFill/>
            <a:ln w="28575" cap="flat">
              <a:solidFill>
                <a:schemeClr val="accent2"/>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337" name="Shape 337"/>
            <p:cNvSpPr/>
            <p:nvPr/>
          </p:nvSpPr>
          <p:spPr>
            <a:xfrm>
              <a:off x="1567425" y="1905712"/>
              <a:ext cx="398507" cy="391267"/>
            </a:xfrm>
            <a:prstGeom prst="ellipse">
              <a:avLst/>
            </a:prstGeom>
            <a:noFill/>
            <a:ln w="28575" cap="flat">
              <a:solidFill>
                <a:schemeClr val="accent2"/>
              </a:solidFill>
              <a:prstDash val="solid"/>
              <a:miter lim="800000"/>
            </a:ln>
            <a:effectLst/>
          </p:spPr>
          <p:txBody>
            <a:bodyPr wrap="square" lIns="45719" tIns="45719" rIns="45719" bIns="45719" numCol="1" anchor="ctr">
              <a:noAutofit/>
            </a:bodyPr>
            <a:lstStyle/>
            <a:p>
              <a:pPr algn="ctr">
                <a:defRPr>
                  <a:solidFill>
                    <a:srgbClr val="FFFFFF"/>
                  </a:solidFill>
                </a:defRPr>
              </a:pPr>
            </a:p>
          </p:txBody>
        </p:sp>
      </p:grpSp>
      <p:grpSp>
        <p:nvGrpSpPr>
          <p:cNvPr id="344" name="Group 344"/>
          <p:cNvGrpSpPr/>
          <p:nvPr/>
        </p:nvGrpSpPr>
        <p:grpSpPr>
          <a:xfrm>
            <a:off x="1385048" y="4276164"/>
            <a:ext cx="6774730" cy="2035735"/>
            <a:chOff x="0" y="0"/>
            <a:chExt cx="6774729" cy="2035734"/>
          </a:xfrm>
        </p:grpSpPr>
        <p:sp>
          <p:nvSpPr>
            <p:cNvPr id="339" name="Shape 339"/>
            <p:cNvSpPr/>
            <p:nvPr/>
          </p:nvSpPr>
          <p:spPr>
            <a:xfrm>
              <a:off x="0" y="-1"/>
              <a:ext cx="477229" cy="1246668"/>
            </a:xfrm>
            <a:prstGeom prst="rect">
              <a:avLst/>
            </a:prstGeom>
            <a:noFill/>
            <a:ln w="38100" cap="flat">
              <a:solidFill>
                <a:srgbClr val="0070C0"/>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340" name="Shape 340"/>
            <p:cNvSpPr/>
            <p:nvPr/>
          </p:nvSpPr>
          <p:spPr>
            <a:xfrm>
              <a:off x="1458095" y="1062318"/>
              <a:ext cx="477229" cy="961805"/>
            </a:xfrm>
            <a:prstGeom prst="rect">
              <a:avLst/>
            </a:prstGeom>
            <a:noFill/>
            <a:ln w="38100" cap="flat">
              <a:solidFill>
                <a:srgbClr val="0070C0"/>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341" name="Shape 341"/>
            <p:cNvSpPr/>
            <p:nvPr/>
          </p:nvSpPr>
          <p:spPr>
            <a:xfrm>
              <a:off x="2054599" y="1062318"/>
              <a:ext cx="477229" cy="961805"/>
            </a:xfrm>
            <a:prstGeom prst="rect">
              <a:avLst/>
            </a:prstGeom>
            <a:noFill/>
            <a:ln w="38100" cap="flat">
              <a:solidFill>
                <a:srgbClr val="0070C0"/>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342" name="Shape 342"/>
            <p:cNvSpPr/>
            <p:nvPr/>
          </p:nvSpPr>
          <p:spPr>
            <a:xfrm>
              <a:off x="3477883" y="1073930"/>
              <a:ext cx="477229" cy="961805"/>
            </a:xfrm>
            <a:prstGeom prst="rect">
              <a:avLst/>
            </a:prstGeom>
            <a:noFill/>
            <a:ln w="38100" cap="flat">
              <a:solidFill>
                <a:srgbClr val="0070C0"/>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343" name="Shape 343"/>
            <p:cNvSpPr/>
            <p:nvPr/>
          </p:nvSpPr>
          <p:spPr>
            <a:xfrm>
              <a:off x="6297501" y="1062318"/>
              <a:ext cx="477229" cy="961805"/>
            </a:xfrm>
            <a:prstGeom prst="rect">
              <a:avLst/>
            </a:prstGeom>
            <a:noFill/>
            <a:ln w="38100" cap="flat">
              <a:solidFill>
                <a:srgbClr val="0070C0"/>
              </a:solidFill>
              <a:prstDash val="solid"/>
              <a:miter lim="800000"/>
            </a:ln>
            <a:effectLst/>
          </p:spPr>
          <p:txBody>
            <a:bodyPr wrap="square" lIns="45719" tIns="45719" rIns="45719" bIns="45719" numCol="1" anchor="ctr">
              <a:noAutofit/>
            </a:bodyPr>
            <a:lstStyle/>
            <a:p>
              <a:pPr algn="ctr">
                <a:defRPr>
                  <a:solidFill>
                    <a:srgbClr val="FFFFFF"/>
                  </a:solidFill>
                </a:defRPr>
              </a:pPr>
            </a:p>
          </p:txBody>
        </p:sp>
      </p:grpSp>
    </p:spTree>
  </p:cSld>
  <p:clrMapOvr>
    <a:masterClrMapping/>
  </p:clrMapOvr>
  <p:transition xmlns:p14="http://schemas.microsoft.com/office/powerpoint/2010/main" spd="med" advClick="1" p14:dur="1000"/>
</p:sld>
</file>

<file path=ppt/slides/slide3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pic>
        <p:nvPicPr>
          <p:cNvPr id="346" name="image22.png" descr="被験者位置.png"/>
          <p:cNvPicPr>
            <a:picLocks noChangeAspect="1"/>
          </p:cNvPicPr>
          <p:nvPr/>
        </p:nvPicPr>
        <p:blipFill>
          <a:blip r:embed="rId2">
            <a:extLst/>
          </a:blip>
          <a:stretch>
            <a:fillRect/>
          </a:stretch>
        </p:blipFill>
        <p:spPr>
          <a:xfrm>
            <a:off x="615917" y="11843"/>
            <a:ext cx="4486463" cy="6899486"/>
          </a:xfrm>
          <a:prstGeom prst="rect">
            <a:avLst/>
          </a:prstGeom>
          <a:ln w="12700">
            <a:miter lim="400000"/>
          </a:ln>
        </p:spPr>
      </p:pic>
      <p:pic>
        <p:nvPicPr>
          <p:cNvPr id="347" name="image23.jpg" descr="位置E.jpg"/>
          <p:cNvPicPr>
            <a:picLocks noChangeAspect="1"/>
          </p:cNvPicPr>
          <p:nvPr/>
        </p:nvPicPr>
        <p:blipFill>
          <a:blip r:embed="rId3">
            <a:extLst/>
          </a:blip>
          <a:stretch>
            <a:fillRect/>
          </a:stretch>
        </p:blipFill>
        <p:spPr>
          <a:xfrm>
            <a:off x="6407906" y="0"/>
            <a:ext cx="2743201" cy="1543050"/>
          </a:xfrm>
          <a:prstGeom prst="rect">
            <a:avLst/>
          </a:prstGeom>
          <a:ln w="12700">
            <a:miter lim="400000"/>
          </a:ln>
        </p:spPr>
      </p:pic>
      <p:pic>
        <p:nvPicPr>
          <p:cNvPr id="348" name="image24.jpg" descr="位置A.jpg"/>
          <p:cNvPicPr>
            <a:picLocks noChangeAspect="1"/>
          </p:cNvPicPr>
          <p:nvPr/>
        </p:nvPicPr>
        <p:blipFill>
          <a:blip r:embed="rId4">
            <a:extLst/>
          </a:blip>
          <a:stretch>
            <a:fillRect/>
          </a:stretch>
        </p:blipFill>
        <p:spPr>
          <a:xfrm>
            <a:off x="3624434" y="5341896"/>
            <a:ext cx="2781075" cy="1562003"/>
          </a:xfrm>
          <a:prstGeom prst="rect">
            <a:avLst/>
          </a:prstGeom>
          <a:ln w="12700">
            <a:miter lim="400000"/>
          </a:ln>
        </p:spPr>
      </p:pic>
      <p:pic>
        <p:nvPicPr>
          <p:cNvPr id="349" name="image25.jpg" descr="位置B.jpg"/>
          <p:cNvPicPr>
            <a:picLocks noChangeAspect="1"/>
          </p:cNvPicPr>
          <p:nvPr/>
        </p:nvPicPr>
        <p:blipFill>
          <a:blip r:embed="rId5">
            <a:extLst/>
          </a:blip>
          <a:stretch>
            <a:fillRect/>
          </a:stretch>
        </p:blipFill>
        <p:spPr>
          <a:xfrm>
            <a:off x="6407906" y="4619378"/>
            <a:ext cx="2743201" cy="1543051"/>
          </a:xfrm>
          <a:prstGeom prst="rect">
            <a:avLst/>
          </a:prstGeom>
          <a:ln w="12700">
            <a:miter lim="400000"/>
          </a:ln>
        </p:spPr>
      </p:pic>
      <p:pic>
        <p:nvPicPr>
          <p:cNvPr id="350" name="image26.jpg" descr="位置C.jpg"/>
          <p:cNvPicPr>
            <a:picLocks noChangeAspect="1"/>
          </p:cNvPicPr>
          <p:nvPr/>
        </p:nvPicPr>
        <p:blipFill>
          <a:blip r:embed="rId6">
            <a:extLst/>
          </a:blip>
          <a:stretch>
            <a:fillRect/>
          </a:stretch>
        </p:blipFill>
        <p:spPr>
          <a:xfrm>
            <a:off x="6407906" y="3079586"/>
            <a:ext cx="2743201" cy="1543051"/>
          </a:xfrm>
          <a:prstGeom prst="rect">
            <a:avLst/>
          </a:prstGeom>
          <a:ln w="12700">
            <a:miter lim="400000"/>
          </a:ln>
        </p:spPr>
      </p:pic>
      <p:pic>
        <p:nvPicPr>
          <p:cNvPr id="351" name="image27.jpg" descr="位置D.jpg"/>
          <p:cNvPicPr>
            <a:picLocks noChangeAspect="1"/>
          </p:cNvPicPr>
          <p:nvPr/>
        </p:nvPicPr>
        <p:blipFill>
          <a:blip r:embed="rId7">
            <a:extLst/>
          </a:blip>
          <a:stretch>
            <a:fillRect/>
          </a:stretch>
        </p:blipFill>
        <p:spPr>
          <a:xfrm>
            <a:off x="6407906" y="1539793"/>
            <a:ext cx="2743201" cy="1543051"/>
          </a:xfrm>
          <a:prstGeom prst="rect">
            <a:avLst/>
          </a:prstGeom>
          <a:ln w="12700">
            <a:miter lim="400000"/>
          </a:ln>
        </p:spPr>
      </p:pic>
      <p:sp>
        <p:nvSpPr>
          <p:cNvPr id="352" name="Shape 352"/>
          <p:cNvSpPr/>
          <p:nvPr/>
        </p:nvSpPr>
        <p:spPr>
          <a:xfrm flipH="1">
            <a:off x="2127286" y="644343"/>
            <a:ext cx="6227868" cy="547221"/>
          </a:xfrm>
          <a:prstGeom prst="line">
            <a:avLst/>
          </a:prstGeom>
          <a:ln w="19050">
            <a:solidFill>
              <a:schemeClr val="accent2"/>
            </a:solidFill>
            <a:miter/>
            <a:tailEnd type="triangle"/>
          </a:ln>
        </p:spPr>
        <p:txBody>
          <a:bodyPr lIns="45719" rIns="45719"/>
          <a:lstStyle/>
          <a:p>
            <a:pPr/>
          </a:p>
        </p:txBody>
      </p:sp>
      <p:sp>
        <p:nvSpPr>
          <p:cNvPr id="353" name="Shape 353"/>
          <p:cNvSpPr/>
          <p:nvPr/>
        </p:nvSpPr>
        <p:spPr>
          <a:xfrm flipH="1">
            <a:off x="2012305" y="2072798"/>
            <a:ext cx="5659328" cy="156349"/>
          </a:xfrm>
          <a:prstGeom prst="line">
            <a:avLst/>
          </a:prstGeom>
          <a:ln w="19050">
            <a:solidFill>
              <a:schemeClr val="accent2"/>
            </a:solidFill>
            <a:miter/>
            <a:tailEnd type="triangle"/>
          </a:ln>
        </p:spPr>
        <p:txBody>
          <a:bodyPr lIns="45719" rIns="45719"/>
          <a:lstStyle/>
          <a:p>
            <a:pPr/>
          </a:p>
        </p:txBody>
      </p:sp>
      <p:sp>
        <p:nvSpPr>
          <p:cNvPr id="354" name="Shape 354"/>
          <p:cNvSpPr/>
          <p:nvPr/>
        </p:nvSpPr>
        <p:spPr>
          <a:xfrm flipH="1" flipV="1">
            <a:off x="2237350" y="2892458"/>
            <a:ext cx="5493506" cy="637237"/>
          </a:xfrm>
          <a:prstGeom prst="line">
            <a:avLst/>
          </a:prstGeom>
          <a:ln w="19050">
            <a:solidFill>
              <a:schemeClr val="accent2"/>
            </a:solidFill>
            <a:miter/>
            <a:tailEnd type="triangle"/>
          </a:ln>
        </p:spPr>
        <p:txBody>
          <a:bodyPr lIns="45719" rIns="45719"/>
          <a:lstStyle/>
          <a:p>
            <a:pPr/>
          </a:p>
        </p:txBody>
      </p:sp>
      <p:sp>
        <p:nvSpPr>
          <p:cNvPr id="355" name="Shape 355"/>
          <p:cNvSpPr/>
          <p:nvPr/>
        </p:nvSpPr>
        <p:spPr>
          <a:xfrm flipH="1" flipV="1">
            <a:off x="2264297" y="4029521"/>
            <a:ext cx="5126324" cy="1028107"/>
          </a:xfrm>
          <a:prstGeom prst="line">
            <a:avLst/>
          </a:prstGeom>
          <a:ln w="19050">
            <a:solidFill>
              <a:schemeClr val="accent2"/>
            </a:solidFill>
            <a:miter/>
            <a:tailEnd type="triangle"/>
          </a:ln>
        </p:spPr>
        <p:txBody>
          <a:bodyPr lIns="45719" rIns="45719"/>
          <a:lstStyle/>
          <a:p>
            <a:pPr/>
          </a:p>
        </p:txBody>
      </p:sp>
      <p:sp>
        <p:nvSpPr>
          <p:cNvPr id="356" name="Shape 356"/>
          <p:cNvSpPr/>
          <p:nvPr/>
        </p:nvSpPr>
        <p:spPr>
          <a:xfrm flipH="1">
            <a:off x="2286002" y="5827525"/>
            <a:ext cx="2153339" cy="156347"/>
          </a:xfrm>
          <a:prstGeom prst="line">
            <a:avLst/>
          </a:prstGeom>
          <a:ln w="19050">
            <a:solidFill>
              <a:schemeClr val="accent2"/>
            </a:solidFill>
            <a:miter/>
            <a:tailEnd type="triangle"/>
          </a:ln>
        </p:spPr>
        <p:txBody>
          <a:bodyPr lIns="45719" rIns="45719"/>
          <a:lstStyle/>
          <a:p>
            <a:pPr/>
          </a:p>
        </p:txBody>
      </p:sp>
    </p:spTree>
  </p:cSld>
  <p:clrMapOvr>
    <a:masterClrMapping/>
  </p:clrMapOvr>
  <mc:AlternateContent xmlns:mc="http://schemas.openxmlformats.org/markup-compatibility/2006">
    <mc:Choice xmlns:p14="http://schemas.microsoft.com/office/powerpoint/2010/main" Requires="p14">
      <p:transition spd="fast" advClick="1" p14:dur="250">
        <p:dissolve/>
      </p:transition>
    </mc:Choice>
    <mc:Fallback>
      <p:transition spd="fast">
        <p:fade/>
      </p:transition>
    </mc:Fallback>
  </mc:AlternateContent>
</p:sld>
</file>

<file path=ppt/slides/slide3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58" name="Shape 358"/>
          <p:cNvSpPr/>
          <p:nvPr>
            <p:ph type="title"/>
          </p:nvPr>
        </p:nvSpPr>
        <p:spPr>
          <a:prstGeom prst="rect">
            <a:avLst/>
          </a:prstGeom>
        </p:spPr>
        <p:txBody>
          <a:bodyPr lIns="45719" tIns="45719" rIns="45719" bIns="45719"/>
          <a:lstStyle/>
          <a:p>
            <a:pPr/>
            <a:r>
              <a:t>音源設定と端末座標</a:t>
            </a:r>
          </a:p>
        </p:txBody>
      </p:sp>
      <p:pic>
        <p:nvPicPr>
          <p:cNvPr id="359" name="image14.png"/>
          <p:cNvPicPr>
            <a:picLocks noChangeAspect="1"/>
          </p:cNvPicPr>
          <p:nvPr/>
        </p:nvPicPr>
        <p:blipFill>
          <a:blip r:embed="rId2">
            <a:extLst/>
          </a:blip>
          <a:stretch>
            <a:fillRect/>
          </a:stretch>
        </p:blipFill>
        <p:spPr>
          <a:xfrm>
            <a:off x="1483099" y="2057680"/>
            <a:ext cx="5962651" cy="4410074"/>
          </a:xfrm>
          <a:prstGeom prst="rect">
            <a:avLst/>
          </a:prstGeom>
          <a:ln w="12700">
            <a:miter lim="400000"/>
          </a:ln>
        </p:spPr>
      </p:pic>
      <p:sp>
        <p:nvSpPr>
          <p:cNvPr id="360" name="Shape 360"/>
          <p:cNvSpPr/>
          <p:nvPr/>
        </p:nvSpPr>
        <p:spPr>
          <a:xfrm flipV="1">
            <a:off x="5702823" y="2366680"/>
            <a:ext cx="1" cy="3810282"/>
          </a:xfrm>
          <a:prstGeom prst="line">
            <a:avLst/>
          </a:prstGeom>
          <a:ln w="28575">
            <a:solidFill>
              <a:srgbClr val="000000"/>
            </a:solidFill>
            <a:miter/>
            <a:tailEnd type="triangle"/>
          </a:ln>
        </p:spPr>
        <p:txBody>
          <a:bodyPr lIns="45719" rIns="45719"/>
          <a:lstStyle/>
          <a:p>
            <a:pPr>
              <a:defRPr sz="1400">
                <a:latin typeface="Arial"/>
                <a:ea typeface="Arial"/>
                <a:cs typeface="Arial"/>
                <a:sym typeface="Arial"/>
              </a:defRPr>
            </a:pPr>
          </a:p>
        </p:txBody>
      </p:sp>
      <p:sp>
        <p:nvSpPr>
          <p:cNvPr id="361" name="Shape 361"/>
          <p:cNvSpPr/>
          <p:nvPr/>
        </p:nvSpPr>
        <p:spPr>
          <a:xfrm flipH="1" flipV="1">
            <a:off x="1483098" y="6178232"/>
            <a:ext cx="4218454" cy="1"/>
          </a:xfrm>
          <a:prstGeom prst="line">
            <a:avLst/>
          </a:prstGeom>
          <a:ln w="28575">
            <a:solidFill>
              <a:srgbClr val="000000"/>
            </a:solidFill>
            <a:miter/>
            <a:tailEnd type="triangle"/>
          </a:ln>
        </p:spPr>
        <p:txBody>
          <a:bodyPr lIns="45719" rIns="45719"/>
          <a:lstStyle/>
          <a:p>
            <a:pPr>
              <a:defRPr sz="1400">
                <a:latin typeface="Arial"/>
                <a:ea typeface="Arial"/>
                <a:cs typeface="Arial"/>
                <a:sym typeface="Arial"/>
              </a:defRPr>
            </a:pPr>
          </a:p>
        </p:txBody>
      </p:sp>
      <p:sp>
        <p:nvSpPr>
          <p:cNvPr id="362" name="Shape 362"/>
          <p:cNvSpPr/>
          <p:nvPr/>
        </p:nvSpPr>
        <p:spPr>
          <a:xfrm>
            <a:off x="2415127" y="1600758"/>
            <a:ext cx="1935149" cy="383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000"/>
            </a:lvl1pPr>
          </a:lstStyle>
          <a:p>
            <a:pPr/>
            <a:r>
              <a:t>：5か所</a:t>
            </a:r>
          </a:p>
        </p:txBody>
      </p:sp>
    </p:spTree>
  </p:cSld>
  <p:clrMapOvr>
    <a:masterClrMapping/>
  </p:clrMapOvr>
  <p:transition xmlns:p14="http://schemas.microsoft.com/office/powerpoint/2010/main" spd="med" advClick="1" p14:dur="1000"/>
</p:sld>
</file>

<file path=ppt/slides/slide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2" name="Shape 132"/>
          <p:cNvSpPr/>
          <p:nvPr>
            <p:ph type="title"/>
          </p:nvPr>
        </p:nvSpPr>
        <p:spPr>
          <a:prstGeom prst="rect">
            <a:avLst/>
          </a:prstGeom>
        </p:spPr>
        <p:txBody>
          <a:bodyPr/>
          <a:lstStyle/>
          <a:p>
            <a:pPr/>
            <a:r>
              <a:t>動作例</a:t>
            </a:r>
          </a:p>
        </p:txBody>
      </p:sp>
      <p:pic>
        <p:nvPicPr>
          <p:cNvPr id="133" name="シーケンス 01.mp4"/>
          <p:cNvPicPr>
            <a:picLocks noChangeAspect="0"/>
          </p:cNvPicPr>
          <p:nvPr>
            <a:videoFile r:link="rId2"/>
            <p:extLst>
              <p:ext uri="{DAA4B4D4-6D71-4841-9C94-3DE7FCFB9230}">
                <p14:media xmlns:p14="http://schemas.microsoft.com/office/powerpoint/2010/main" r:embed="rId3"/>
              </p:ext>
            </p:extLst>
          </p:nvPr>
        </p:nvPicPr>
        <p:blipFill>
          <a:blip r:embed="rId4">
            <a:extLst/>
          </a:blip>
          <a:stretch>
            <a:fillRect/>
          </a:stretch>
        </p:blipFill>
        <p:spPr>
          <a:xfrm>
            <a:off x="13124" y="1720336"/>
            <a:ext cx="9117752" cy="5128737"/>
          </a:xfrm>
          <a:prstGeom prst="rect">
            <a:avLst/>
          </a:prstGeom>
          <a:ln w="12700">
            <a:miter lim="400000"/>
          </a:ln>
        </p:spPr>
      </p:pic>
      <p:sp>
        <p:nvSpPr>
          <p:cNvPr id="134" name="Shape 134"/>
          <p:cNvSpPr/>
          <p:nvPr/>
        </p:nvSpPr>
        <p:spPr>
          <a:xfrm>
            <a:off x="6723888" y="6482080"/>
            <a:ext cx="2390141"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a:solidFill>
                  <a:schemeClr val="accent2"/>
                </a:solidFill>
              </a:defRPr>
            </a:lvl1pPr>
          </a:lstStyle>
          <a:p>
            <a:pPr/>
            <a:r>
              <a:t>信号処理過程表示画面</a:t>
            </a:r>
          </a:p>
        </p:txBody>
      </p:sp>
      <p:sp>
        <p:nvSpPr>
          <p:cNvPr id="135" name="Shape 135"/>
          <p:cNvSpPr/>
          <p:nvPr/>
        </p:nvSpPr>
        <p:spPr>
          <a:xfrm>
            <a:off x="69088" y="6482080"/>
            <a:ext cx="2589023"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a:solidFill>
                  <a:schemeClr val="accent2"/>
                </a:solidFill>
              </a:defRPr>
            </a:lvl1pPr>
          </a:lstStyle>
          <a:p>
            <a:pPr/>
            <a:r>
              <a:t>スピーカアレイ制御画面</a:t>
            </a:r>
          </a:p>
        </p:txBody>
      </p:sp>
      <p:sp>
        <p:nvSpPr>
          <p:cNvPr id="136" name="Shape 136"/>
          <p:cNvSpPr/>
          <p:nvPr/>
        </p:nvSpPr>
        <p:spPr>
          <a:xfrm>
            <a:off x="5339588" y="1313180"/>
            <a:ext cx="3771786" cy="3581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a:solidFill>
                  <a:schemeClr val="accent2"/>
                </a:solidFill>
              </a:defRPr>
            </a:lvl1pPr>
          </a:lstStyle>
          <a:p>
            <a:pPr/>
            <a:r>
              <a:t>教室に配置された端末(MacBookPro)</a:t>
            </a:r>
          </a:p>
        </p:txBody>
      </p:sp>
    </p:spTree>
  </p:cSld>
  <p:clrMapOvr>
    <a:masterClrMapping/>
  </p:clrMapOvr>
  <p:transition xmlns:p14="http://schemas.microsoft.com/office/powerpoint/2010/main" spd="med" advClick="1" p14:dur="1000"/>
  <p:timing>
    <p:tnLst>
      <p:par>
        <p:cTn id="1" nodeType="tmRoot" restart="never" dur="indefinite" fill="hold">
          <p:childTnLst>
            <p:seq concurrent="1" prevAc="none" nextAc="seek">
              <p:cTn id="2" nodeType="mainSeq" dur="indefinite" fill="hold">
                <p:childTnLst>
                  <p:par>
                    <p:cTn id="3" fill="hold">
                      <p:stCondLst>
                        <p:cond delay="indefinite"/>
                      </p:stCondLst>
                      <p:childTnLst>
                        <p:par>
                          <p:cTn id="4" fill="hold">
                            <p:stCondLst>
                              <p:cond delay="0"/>
                            </p:stCondLst>
                            <p:childTnLst>
                              <p:par>
                                <p:cTn id="5" presetClass="mediacall" nodeType="clickEffect" presetSubtype="0" presetID="1" grpId="1" fill="hold">
                                  <p:stCondLst>
                                    <p:cond delay="0"/>
                                  </p:stCondLst>
                                  <p:childTnLst>
                                    <p:cmd type="call" cmd="playFrom(0.0)">
                                      <p:cBhvr>
                                        <p:cTn id="6" dur="81216003" fill="hold"/>
                                        <p:tgtEl>
                                          <p:spTgt spid="133"/>
                                        </p:tgtEl>
                                      </p:cBhvr>
                                    </p:cmd>
                                  </p:childTnLst>
                                </p:cTn>
                              </p:par>
                            </p:childTnLst>
                          </p:cTn>
                        </p:par>
                      </p:childTnLst>
                    </p:cTn>
                  </p:par>
                </p:childTnLst>
              </p:cTn>
              <p:prevCondLst>
                <p:cond evt="onPrev">
                  <p:tgtEl>
                    <p:sldTgt/>
                  </p:tgtEl>
                </p:cond>
              </p:prevCondLst>
              <p:nextCondLst>
                <p:cond evt="onNext">
                  <p:tgtEl>
                    <p:sldTgt/>
                  </p:tgtEl>
                </p:cond>
              </p:nextCondLst>
            </p:seq>
            <p:video fullScrn="0">
              <p:cMediaNode mute="0" showWhenStopped="1" numSld="1" vol="100000">
                <p:cTn id="7" fill="hold" display="0">
                  <p:stCondLst>
                    <p:cond delay="indefinite"/>
                  </p:stCondLst>
                </p:cTn>
                <p:tgtEl>
                  <p:spTgt spid="133"/>
                </p:tgtEl>
              </p:cMediaNode>
            </p:video>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64" name="Shape 364"/>
          <p:cNvSpPr/>
          <p:nvPr>
            <p:ph type="title"/>
          </p:nvPr>
        </p:nvSpPr>
        <p:spPr>
          <a:prstGeom prst="rect">
            <a:avLst/>
          </a:prstGeom>
        </p:spPr>
        <p:txBody>
          <a:bodyPr lIns="45719" tIns="45719" rIns="45719" bIns="45719"/>
          <a:lstStyle/>
          <a:p>
            <a:pPr/>
            <a:r>
              <a:t>向きと距離</a:t>
            </a:r>
          </a:p>
        </p:txBody>
      </p:sp>
      <p:sp>
        <p:nvSpPr>
          <p:cNvPr id="365" name="Shape 365"/>
          <p:cNvSpPr/>
          <p:nvPr>
            <p:ph type="body" idx="1"/>
          </p:nvPr>
        </p:nvSpPr>
        <p:spPr>
          <a:prstGeom prst="rect">
            <a:avLst/>
          </a:prstGeom>
        </p:spPr>
        <p:txBody>
          <a:bodyPr lIns="45719" tIns="45719" rIns="45719" bIns="45719"/>
          <a:lstStyle/>
          <a:p>
            <a:pPr indent="-228600">
              <a:spcBef>
                <a:spcPts val="0"/>
              </a:spcBef>
              <a:buClr>
                <a:srgbClr val="C00000"/>
              </a:buClr>
              <a:defRPr>
                <a:solidFill>
                  <a:srgbClr val="C00000"/>
                </a:solidFill>
              </a:defRPr>
            </a:pPr>
            <a:r>
              <a:t>向き</a:t>
            </a:r>
            <a:r>
              <a:rPr>
                <a:solidFill>
                  <a:srgbClr val="000000"/>
                </a:solidFill>
              </a:rPr>
              <a:t>：-45,0,45,90</a:t>
            </a:r>
            <a:endParaRPr>
              <a:solidFill>
                <a:srgbClr val="000000"/>
              </a:solidFill>
            </a:endParaRPr>
          </a:p>
          <a:p>
            <a:pPr indent="-228600">
              <a:buClr>
                <a:srgbClr val="002060"/>
              </a:buClr>
              <a:defRPr>
                <a:solidFill>
                  <a:srgbClr val="002060"/>
                </a:solidFill>
              </a:defRPr>
            </a:pPr>
            <a:r>
              <a:t>距離</a:t>
            </a:r>
            <a:r>
              <a:rPr>
                <a:solidFill>
                  <a:srgbClr val="000000"/>
                </a:solidFill>
              </a:rPr>
              <a:t>：端末群の端から-1.15, 0, 1, 2.31, 4.62, 9.24</a:t>
            </a:r>
          </a:p>
        </p:txBody>
      </p:sp>
      <p:pic>
        <p:nvPicPr>
          <p:cNvPr id="366" name="image19.png"/>
          <p:cNvPicPr>
            <a:picLocks noChangeAspect="1"/>
          </p:cNvPicPr>
          <p:nvPr/>
        </p:nvPicPr>
        <p:blipFill>
          <a:blip r:embed="rId2">
            <a:extLst/>
          </a:blip>
          <a:srcRect l="10085" t="0" r="13796" b="314"/>
          <a:stretch>
            <a:fillRect/>
          </a:stretch>
        </p:blipFill>
        <p:spPr>
          <a:xfrm rot="16200000">
            <a:off x="2712456" y="912455"/>
            <a:ext cx="3672000" cy="7883920"/>
          </a:xfrm>
          <a:prstGeom prst="rect">
            <a:avLst/>
          </a:prstGeom>
          <a:ln w="12700">
            <a:miter lim="400000"/>
          </a:ln>
        </p:spPr>
      </p:pic>
      <p:grpSp>
        <p:nvGrpSpPr>
          <p:cNvPr id="372" name="Group 372"/>
          <p:cNvGrpSpPr/>
          <p:nvPr/>
        </p:nvGrpSpPr>
        <p:grpSpPr>
          <a:xfrm>
            <a:off x="1385048" y="4276164"/>
            <a:ext cx="6774730" cy="2035735"/>
            <a:chOff x="0" y="0"/>
            <a:chExt cx="6774729" cy="2035734"/>
          </a:xfrm>
        </p:grpSpPr>
        <p:sp>
          <p:nvSpPr>
            <p:cNvPr id="367" name="Shape 367"/>
            <p:cNvSpPr/>
            <p:nvPr/>
          </p:nvSpPr>
          <p:spPr>
            <a:xfrm>
              <a:off x="0" y="-1"/>
              <a:ext cx="477229" cy="1246668"/>
            </a:xfrm>
            <a:prstGeom prst="rect">
              <a:avLst/>
            </a:prstGeom>
            <a:noFill/>
            <a:ln w="38100" cap="flat">
              <a:solidFill>
                <a:srgbClr val="0070C0"/>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368" name="Shape 368"/>
            <p:cNvSpPr/>
            <p:nvPr/>
          </p:nvSpPr>
          <p:spPr>
            <a:xfrm>
              <a:off x="1458095" y="1062318"/>
              <a:ext cx="477229" cy="961805"/>
            </a:xfrm>
            <a:prstGeom prst="rect">
              <a:avLst/>
            </a:prstGeom>
            <a:noFill/>
            <a:ln w="38100" cap="flat">
              <a:solidFill>
                <a:srgbClr val="0070C0"/>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369" name="Shape 369"/>
            <p:cNvSpPr/>
            <p:nvPr/>
          </p:nvSpPr>
          <p:spPr>
            <a:xfrm>
              <a:off x="2054599" y="1062318"/>
              <a:ext cx="477229" cy="961805"/>
            </a:xfrm>
            <a:prstGeom prst="rect">
              <a:avLst/>
            </a:prstGeom>
            <a:noFill/>
            <a:ln w="38100" cap="flat">
              <a:solidFill>
                <a:srgbClr val="0070C0"/>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370" name="Shape 370"/>
            <p:cNvSpPr/>
            <p:nvPr/>
          </p:nvSpPr>
          <p:spPr>
            <a:xfrm>
              <a:off x="3477883" y="1073930"/>
              <a:ext cx="477229" cy="961805"/>
            </a:xfrm>
            <a:prstGeom prst="rect">
              <a:avLst/>
            </a:prstGeom>
            <a:noFill/>
            <a:ln w="38100" cap="flat">
              <a:solidFill>
                <a:srgbClr val="0070C0"/>
              </a:solidFill>
              <a:prstDash val="solid"/>
              <a:miter lim="800000"/>
            </a:ln>
            <a:effectLst/>
          </p:spPr>
          <p:txBody>
            <a:bodyPr wrap="square" lIns="45719" tIns="45719" rIns="45719" bIns="45719" numCol="1" anchor="ctr">
              <a:noAutofit/>
            </a:bodyPr>
            <a:lstStyle/>
            <a:p>
              <a:pPr algn="ctr">
                <a:defRPr>
                  <a:solidFill>
                    <a:srgbClr val="FFFFFF"/>
                  </a:solidFill>
                </a:defRPr>
              </a:pPr>
            </a:p>
          </p:txBody>
        </p:sp>
        <p:sp>
          <p:nvSpPr>
            <p:cNvPr id="371" name="Shape 371"/>
            <p:cNvSpPr/>
            <p:nvPr/>
          </p:nvSpPr>
          <p:spPr>
            <a:xfrm>
              <a:off x="6297501" y="1062318"/>
              <a:ext cx="477229" cy="961805"/>
            </a:xfrm>
            <a:prstGeom prst="rect">
              <a:avLst/>
            </a:prstGeom>
            <a:noFill/>
            <a:ln w="38100" cap="flat">
              <a:solidFill>
                <a:srgbClr val="0070C0"/>
              </a:solidFill>
              <a:prstDash val="solid"/>
              <a:miter lim="800000"/>
            </a:ln>
            <a:effectLst/>
          </p:spPr>
          <p:txBody>
            <a:bodyPr wrap="square" lIns="45719" tIns="45719" rIns="45719" bIns="45719" numCol="1" anchor="ctr">
              <a:noAutofit/>
            </a:bodyPr>
            <a:lstStyle/>
            <a:p>
              <a:pPr algn="ctr">
                <a:defRPr>
                  <a:solidFill>
                    <a:srgbClr val="FFFFFF"/>
                  </a:solidFill>
                </a:defRPr>
              </a:pPr>
            </a:p>
          </p:txBody>
        </p:sp>
      </p:grpSp>
      <p:sp>
        <p:nvSpPr>
          <p:cNvPr id="373" name="Shape 373"/>
          <p:cNvSpPr/>
          <p:nvPr/>
        </p:nvSpPr>
        <p:spPr>
          <a:xfrm flipH="1">
            <a:off x="7106023" y="5524101"/>
            <a:ext cx="703526" cy="1"/>
          </a:xfrm>
          <a:prstGeom prst="line">
            <a:avLst/>
          </a:prstGeom>
          <a:ln w="57150">
            <a:solidFill>
              <a:srgbClr val="FF0000"/>
            </a:solidFill>
            <a:miter/>
            <a:tailEnd type="triangle"/>
          </a:ln>
        </p:spPr>
        <p:txBody>
          <a:bodyPr lIns="45719" rIns="45719"/>
          <a:lstStyle/>
          <a:p>
            <a:pPr>
              <a:defRPr sz="1400">
                <a:latin typeface="Arial"/>
                <a:ea typeface="Arial"/>
                <a:cs typeface="Arial"/>
                <a:sym typeface="Arial"/>
              </a:defRPr>
            </a:pPr>
          </a:p>
        </p:txBody>
      </p:sp>
      <p:sp>
        <p:nvSpPr>
          <p:cNvPr id="374" name="Shape 374"/>
          <p:cNvSpPr/>
          <p:nvPr/>
        </p:nvSpPr>
        <p:spPr>
          <a:xfrm flipH="1">
            <a:off x="7240493" y="5522831"/>
            <a:ext cx="569056" cy="541793"/>
          </a:xfrm>
          <a:prstGeom prst="line">
            <a:avLst/>
          </a:prstGeom>
          <a:ln w="57150">
            <a:solidFill>
              <a:srgbClr val="FF0000"/>
            </a:solidFill>
            <a:miter/>
            <a:tailEnd type="triangle"/>
          </a:ln>
        </p:spPr>
        <p:txBody>
          <a:bodyPr lIns="45719" rIns="45719"/>
          <a:lstStyle/>
          <a:p>
            <a:pPr>
              <a:defRPr sz="1400">
                <a:latin typeface="Arial"/>
                <a:ea typeface="Arial"/>
                <a:cs typeface="Arial"/>
                <a:sym typeface="Arial"/>
              </a:defRPr>
            </a:pPr>
          </a:p>
        </p:txBody>
      </p:sp>
      <p:sp>
        <p:nvSpPr>
          <p:cNvPr id="375" name="Shape 375"/>
          <p:cNvSpPr/>
          <p:nvPr/>
        </p:nvSpPr>
        <p:spPr>
          <a:xfrm flipV="1">
            <a:off x="7819171" y="4819941"/>
            <a:ext cx="1" cy="703526"/>
          </a:xfrm>
          <a:prstGeom prst="line">
            <a:avLst/>
          </a:prstGeom>
          <a:ln w="57150">
            <a:solidFill>
              <a:srgbClr val="FF0000"/>
            </a:solidFill>
            <a:miter/>
            <a:tailEnd type="triangle"/>
          </a:ln>
        </p:spPr>
        <p:txBody>
          <a:bodyPr lIns="45719" rIns="45719"/>
          <a:lstStyle/>
          <a:p>
            <a:pPr>
              <a:defRPr sz="1400">
                <a:latin typeface="Arial"/>
                <a:ea typeface="Arial"/>
                <a:cs typeface="Arial"/>
                <a:sym typeface="Arial"/>
              </a:defRPr>
            </a:pPr>
          </a:p>
        </p:txBody>
      </p:sp>
      <p:sp>
        <p:nvSpPr>
          <p:cNvPr id="376" name="Shape 376"/>
          <p:cNvSpPr/>
          <p:nvPr/>
        </p:nvSpPr>
        <p:spPr>
          <a:xfrm flipH="1" flipV="1">
            <a:off x="7272885" y="4978715"/>
            <a:ext cx="541793" cy="569056"/>
          </a:xfrm>
          <a:prstGeom prst="line">
            <a:avLst/>
          </a:prstGeom>
          <a:ln w="57150">
            <a:solidFill>
              <a:srgbClr val="FF0000"/>
            </a:solidFill>
            <a:miter/>
            <a:tailEnd type="triangle"/>
          </a:ln>
        </p:spPr>
        <p:txBody>
          <a:bodyPr lIns="45719" rIns="45719"/>
          <a:lstStyle/>
          <a:p>
            <a:pPr>
              <a:defRPr sz="1400">
                <a:latin typeface="Arial"/>
                <a:ea typeface="Arial"/>
                <a:cs typeface="Arial"/>
                <a:sym typeface="Arial"/>
              </a:defRPr>
            </a:pPr>
          </a:p>
        </p:txBody>
      </p:sp>
    </p:spTree>
  </p:cSld>
  <p:clrMapOvr>
    <a:masterClrMapping/>
  </p:clrMapOvr>
  <mc:AlternateContent xmlns:mc="http://schemas.openxmlformats.org/markup-compatibility/2006">
    <mc:Choice xmlns:p14="http://schemas.microsoft.com/office/powerpoint/2010/main" Requires="p14">
      <p:transition spd="fast" advClick="1" p14:dur="250">
        <p:dissolve/>
      </p:transition>
    </mc:Choice>
    <mc:Fallback>
      <p:transition spd="fast">
        <p:fade/>
      </p:transition>
    </mc:Fallback>
  </mc:AlternateContent>
</p:sld>
</file>

<file path=ppt/slides/slide4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78" name="Shape 378"/>
          <p:cNvSpPr/>
          <p:nvPr>
            <p:ph type="title"/>
          </p:nvPr>
        </p:nvSpPr>
        <p:spPr>
          <a:prstGeom prst="rect">
            <a:avLst/>
          </a:prstGeom>
        </p:spPr>
        <p:txBody>
          <a:bodyPr lIns="45719" tIns="45719" rIns="45719" bIns="45719"/>
          <a:lstStyle/>
          <a:p>
            <a:pPr/>
            <a:r>
              <a:t>実験結果</a:t>
            </a:r>
          </a:p>
        </p:txBody>
      </p:sp>
      <p:sp>
        <p:nvSpPr>
          <p:cNvPr id="379" name="Shape 379"/>
          <p:cNvSpPr/>
          <p:nvPr>
            <p:ph type="body" idx="1"/>
          </p:nvPr>
        </p:nvSpPr>
        <p:spPr>
          <a:prstGeom prst="rect">
            <a:avLst/>
          </a:prstGeom>
        </p:spPr>
        <p:txBody>
          <a:bodyPr lIns="45719" tIns="45719" rIns="45719" bIns="45719"/>
          <a:lstStyle>
            <a:lvl1pPr indent="-228600">
              <a:spcBef>
                <a:spcPts val="0"/>
              </a:spcBef>
            </a:lvl1pPr>
          </a:lstStyle>
          <a:p>
            <a:pPr/>
            <a:r>
              <a:t>誤差距離　　</a:t>
            </a:r>
          </a:p>
        </p:txBody>
      </p:sp>
      <p:pic>
        <p:nvPicPr>
          <p:cNvPr id="380" name="image20.png"/>
          <p:cNvPicPr>
            <a:picLocks noChangeAspect="1"/>
          </p:cNvPicPr>
          <p:nvPr/>
        </p:nvPicPr>
        <p:blipFill>
          <a:blip r:embed="rId3">
            <a:extLst/>
          </a:blip>
          <a:stretch>
            <a:fillRect/>
          </a:stretch>
        </p:blipFill>
        <p:spPr>
          <a:xfrm>
            <a:off x="1652585" y="2457728"/>
            <a:ext cx="5838825" cy="3609976"/>
          </a:xfrm>
          <a:prstGeom prst="rect">
            <a:avLst/>
          </a:prstGeom>
          <a:ln w="12700">
            <a:miter lim="400000"/>
          </a:ln>
        </p:spPr>
      </p:pic>
      <p:sp>
        <p:nvSpPr>
          <p:cNvPr id="381" name="Shape 381"/>
          <p:cNvSpPr/>
          <p:nvPr/>
        </p:nvSpPr>
        <p:spPr>
          <a:xfrm rot="16200000">
            <a:off x="889276" y="3841273"/>
            <a:ext cx="1107996" cy="3200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誤差距離</a:t>
            </a:r>
          </a:p>
        </p:txBody>
      </p:sp>
      <p:sp>
        <p:nvSpPr>
          <p:cNvPr id="382" name="Shape 382"/>
          <p:cNvSpPr/>
          <p:nvPr/>
        </p:nvSpPr>
        <p:spPr>
          <a:xfrm>
            <a:off x="2541634" y="5883037"/>
            <a:ext cx="4060727" cy="853440"/>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-1.15         1    　　  2.31        4.62          9.24</a:t>
            </a:r>
          </a:p>
          <a:p>
            <a:pPr algn="ctr"/>
            <a:r>
              <a:t>被験者から端末群の距離</a:t>
            </a:r>
          </a:p>
        </p:txBody>
      </p:sp>
      <p:sp>
        <p:nvSpPr>
          <p:cNvPr id="383" name="Shape 383"/>
          <p:cNvSpPr/>
          <p:nvPr/>
        </p:nvSpPr>
        <p:spPr>
          <a:xfrm>
            <a:off x="7491410" y="3676401"/>
            <a:ext cx="750526" cy="124206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lnSpc>
                <a:spcPct val="130000"/>
              </a:lnSpc>
            </a:pPr>
            <a:r>
              <a:t>x方向</a:t>
            </a:r>
          </a:p>
          <a:p>
            <a:pPr>
              <a:lnSpc>
                <a:spcPct val="130000"/>
              </a:lnSpc>
            </a:pPr>
            <a:r>
              <a:t>y方向</a:t>
            </a:r>
          </a:p>
          <a:p>
            <a:pPr>
              <a:lnSpc>
                <a:spcPct val="130000"/>
              </a:lnSpc>
            </a:pPr>
            <a:r>
              <a:t>合成</a:t>
            </a:r>
          </a:p>
        </p:txBody>
      </p:sp>
      <p:sp>
        <p:nvSpPr>
          <p:cNvPr id="384" name="Shape 384"/>
          <p:cNvSpPr/>
          <p:nvPr/>
        </p:nvSpPr>
        <p:spPr>
          <a:xfrm>
            <a:off x="3601762" y="1117404"/>
            <a:ext cx="4572001" cy="9042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defRPr sz="2400"/>
            </a:pPr>
            <a:r>
              <a:t>距離が遠いと誤差があるものの</a:t>
            </a:r>
          </a:p>
          <a:p>
            <a:pPr>
              <a:defRPr sz="2400"/>
            </a:pPr>
            <a:r>
              <a:t>誤差は1メートル前後</a:t>
            </a:r>
          </a:p>
        </p:txBody>
      </p:sp>
      <p:sp>
        <p:nvSpPr>
          <p:cNvPr id="385" name="Shape 385"/>
          <p:cNvSpPr/>
          <p:nvPr/>
        </p:nvSpPr>
        <p:spPr>
          <a:xfrm>
            <a:off x="9763320" y="2902211"/>
            <a:ext cx="6072883" cy="7645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lvl1pPr>
              <a:defRPr sz="2000"/>
            </a:lvl1pPr>
          </a:lstStyle>
          <a:p>
            <a:pPr/>
            <a:r>
              <a:t>教室内とかで利用するときに，100人規模，20-30m平米の教室であれば，この程度の誤差は許容．</a:t>
            </a:r>
          </a:p>
        </p:txBody>
      </p:sp>
      <p:sp>
        <p:nvSpPr>
          <p:cNvPr id="386" name="Shape 386"/>
          <p:cNvSpPr/>
          <p:nvPr/>
        </p:nvSpPr>
        <p:spPr>
          <a:xfrm>
            <a:off x="11377949" y="2582779"/>
            <a:ext cx="511970" cy="316412"/>
          </a:xfrm>
          <a:custGeom>
            <a:avLst/>
            <a:gdLst/>
            <a:ahLst/>
            <a:cxnLst>
              <a:cxn ang="0">
                <a:pos x="wd2" y="hd2"/>
              </a:cxn>
              <a:cxn ang="5400000">
                <a:pos x="wd2" y="hd2"/>
              </a:cxn>
              <a:cxn ang="10800000">
                <a:pos x="wd2" y="hd2"/>
              </a:cxn>
              <a:cxn ang="16200000">
                <a:pos x="wd2" y="hd2"/>
              </a:cxn>
            </a:cxnLst>
            <a:rect l="0" t="0" r="r" b="b"/>
            <a:pathLst>
              <a:path w="21600" h="21600" fill="norm" stroke="1" extrusionOk="0">
                <a:moveTo>
                  <a:pt x="0" y="10800"/>
                </a:moveTo>
                <a:lnTo>
                  <a:pt x="5400" y="10800"/>
                </a:lnTo>
                <a:lnTo>
                  <a:pt x="5400" y="0"/>
                </a:lnTo>
                <a:lnTo>
                  <a:pt x="16200" y="0"/>
                </a:lnTo>
                <a:lnTo>
                  <a:pt x="16200" y="10800"/>
                </a:lnTo>
                <a:lnTo>
                  <a:pt x="21600" y="10800"/>
                </a:lnTo>
                <a:lnTo>
                  <a:pt x="10800" y="21600"/>
                </a:lnTo>
                <a:close/>
              </a:path>
            </a:pathLst>
          </a:custGeom>
          <a:solidFill>
            <a:schemeClr val="accent1"/>
          </a:solidFill>
          <a:ln w="12700">
            <a:solidFill>
              <a:srgbClr val="42719B"/>
            </a:solidFill>
            <a:miter/>
          </a:ln>
        </p:spPr>
        <p:txBody>
          <a:bodyPr lIns="45719" rIns="45719" anchor="ctr"/>
          <a:lstStyle/>
          <a:p>
            <a:pPr algn="ctr">
              <a:defRPr>
                <a:solidFill>
                  <a:srgbClr val="FFFFFF"/>
                </a:solidFill>
              </a:defRPr>
            </a:pPr>
          </a:p>
        </p:txBody>
      </p:sp>
    </p:spTree>
  </p:cSld>
  <p:clrMapOvr>
    <a:masterClrMapping/>
  </p:clrMapOvr>
  <mc:AlternateContent xmlns:mc="http://schemas.openxmlformats.org/markup-compatibility/2006">
    <mc:Choice xmlns:p14="http://schemas.microsoft.com/office/powerpoint/2010/main" Requires="p14">
      <p:transition spd="fast" advClick="1" p14:dur="250">
        <p:dissolve/>
      </p:transition>
    </mc:Choice>
    <mc:Fallback>
      <p:transition spd="fast">
        <p:fade/>
      </p:transition>
    </mc:Fallback>
  </mc:AlternateContent>
</p:sld>
</file>

<file path=ppt/slides/slide4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0" name="Shape 390"/>
          <p:cNvSpPr/>
          <p:nvPr>
            <p:ph type="title"/>
          </p:nvPr>
        </p:nvSpPr>
        <p:spPr>
          <a:prstGeom prst="rect">
            <a:avLst/>
          </a:prstGeom>
        </p:spPr>
        <p:txBody>
          <a:bodyPr/>
          <a:lstStyle/>
          <a:p>
            <a:pPr/>
            <a:r>
              <a:t>実験考察</a:t>
            </a:r>
          </a:p>
        </p:txBody>
      </p:sp>
      <p:sp>
        <p:nvSpPr>
          <p:cNvPr id="391" name="Shape 391"/>
          <p:cNvSpPr/>
          <p:nvPr>
            <p:ph type="body" idx="1"/>
          </p:nvPr>
        </p:nvSpPr>
        <p:spPr>
          <a:prstGeom prst="rect">
            <a:avLst/>
          </a:prstGeom>
        </p:spPr>
        <p:txBody>
          <a:bodyPr/>
          <a:lstStyle/>
          <a:p>
            <a:pPr/>
            <a:r>
              <a:t>端末数が少ない（4台）でDBAPしてアレイの外からの回答が4台の中に収まったのは当然</a:t>
            </a:r>
          </a:p>
          <a:p>
            <a:pPr/>
            <a:r>
              <a:t>DBAP法の原理上</a:t>
            </a:r>
          </a:p>
          <a:p>
            <a:pPr lvl="1" marL="685800" indent="-228600"/>
            <a:r>
              <a:t>音のみかけの幅(ASW)</a:t>
            </a:r>
          </a:p>
          <a:p>
            <a:pPr lvl="1" marL="685800" indent="-228600"/>
            <a:r>
              <a:t>音に包まれた感じ(LEW)が生じる</a:t>
            </a:r>
          </a:p>
          <a:p>
            <a:pPr/>
            <a:r>
              <a:t>もっと高密度に端末が分布している時のDBAPの効果が知りたい</a:t>
            </a:r>
          </a:p>
        </p:txBody>
      </p:sp>
    </p:spTree>
  </p:cSld>
  <p:clrMapOvr>
    <a:masterClrMapping/>
  </p:clrMapOvr>
  <mc:AlternateContent xmlns:mc="http://schemas.openxmlformats.org/markup-compatibility/2006">
    <mc:Choice xmlns:p14="http://schemas.microsoft.com/office/powerpoint/2010/main" Requires="p14">
      <p:transition spd="fast" advClick="1" p14:dur="250">
        <p:dissolve/>
      </p:transition>
    </mc:Choice>
    <mc:Fallback>
      <p:transition spd="fast">
        <p:fade/>
      </p:transition>
    </mc:Fallback>
  </mc:AlternateContent>
</p:sld>
</file>

<file path=ppt/slides/slide4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3" name="Shape 393"/>
          <p:cNvSpPr/>
          <p:nvPr>
            <p:ph type="title"/>
          </p:nvPr>
        </p:nvSpPr>
        <p:spPr>
          <a:prstGeom prst="rect">
            <a:avLst/>
          </a:prstGeom>
        </p:spPr>
        <p:txBody>
          <a:bodyPr/>
          <a:lstStyle/>
          <a:p>
            <a:pPr/>
            <a:r>
              <a:t>既知の問題</a:t>
            </a:r>
          </a:p>
        </p:txBody>
      </p:sp>
      <p:sp>
        <p:nvSpPr>
          <p:cNvPr id="394" name="Shape 394"/>
          <p:cNvSpPr/>
          <p:nvPr>
            <p:ph type="body" sz="quarter" idx="1"/>
          </p:nvPr>
        </p:nvSpPr>
        <p:spPr>
          <a:prstGeom prst="rect">
            <a:avLst/>
          </a:prstGeom>
        </p:spPr>
        <p:txBody>
          <a:bodyPr/>
          <a:lstStyle/>
          <a:p>
            <a:pPr/>
            <a:r>
              <a:t>今後の課題</a:t>
            </a:r>
          </a:p>
        </p:txBody>
      </p:sp>
    </p:spTree>
  </p:cSld>
  <p:clrMapOvr>
    <a:masterClrMapping/>
  </p:clrMapOvr>
  <p:transition xmlns:p14="http://schemas.microsoft.com/office/powerpoint/2010/main" spd="med" advClick="1" p14:dur="1000"/>
</p:sld>
</file>

<file path=ppt/slides/slide4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396" name="Shape 396"/>
          <p:cNvSpPr/>
          <p:nvPr>
            <p:ph type="title"/>
          </p:nvPr>
        </p:nvSpPr>
        <p:spPr>
          <a:prstGeom prst="rect">
            <a:avLst/>
          </a:prstGeom>
        </p:spPr>
        <p:txBody>
          <a:bodyPr/>
          <a:lstStyle/>
          <a:p>
            <a:pPr defTabSz="832104">
              <a:defRPr sz="4004"/>
            </a:pPr>
            <a:r>
              <a:t>ダイレクトパスがない時</a:t>
            </a:r>
          </a:p>
          <a:p>
            <a:pPr defTabSz="832104">
              <a:defRPr sz="4004"/>
            </a:pPr>
            <a:r>
              <a:t>同期性能落ちる</a:t>
            </a:r>
          </a:p>
        </p:txBody>
      </p:sp>
      <p:sp>
        <p:nvSpPr>
          <p:cNvPr id="397" name="Shape 397"/>
          <p:cNvSpPr/>
          <p:nvPr>
            <p:ph type="body" sz="half" idx="1"/>
          </p:nvPr>
        </p:nvSpPr>
        <p:spPr>
          <a:xfrm>
            <a:off x="628650" y="1825625"/>
            <a:ext cx="7886700" cy="2827526"/>
          </a:xfrm>
          <a:prstGeom prst="rect">
            <a:avLst/>
          </a:prstGeom>
        </p:spPr>
        <p:txBody>
          <a:bodyPr/>
          <a:lstStyle/>
          <a:p>
            <a:pPr marL="203454" indent="-203454" defTabSz="813816">
              <a:spcBef>
                <a:spcPts val="800"/>
              </a:spcBef>
              <a:defRPr sz="2492"/>
            </a:pPr>
            <a:r>
              <a:t>端末間に</a:t>
            </a:r>
            <a:r>
              <a:rPr b="1"/>
              <a:t>障害物</a:t>
            </a:r>
            <a:r>
              <a:t>があると音波が</a:t>
            </a:r>
            <a:r>
              <a:rPr b="1"/>
              <a:t>回折して伝搬</a:t>
            </a:r>
          </a:p>
          <a:p>
            <a:pPr lvl="1" marL="610361" indent="-203454" defTabSz="813816">
              <a:spcBef>
                <a:spcPts val="800"/>
              </a:spcBef>
              <a:defRPr sz="2492"/>
            </a:pPr>
            <a:r>
              <a:t>コンクリート壁などの</a:t>
            </a:r>
            <a:r>
              <a:rPr b="1"/>
              <a:t>反射波の方がエネルギー大きくなる(</a:t>
            </a:r>
            <a:r>
              <a:t>あるいは</a:t>
            </a:r>
            <a:r>
              <a:rPr b="1"/>
              <a:t>非線形歪み</a:t>
            </a:r>
            <a:r>
              <a:t>？)</a:t>
            </a:r>
          </a:p>
          <a:p>
            <a:pPr lvl="2" marL="1017269" indent="-203454" defTabSz="813816">
              <a:spcBef>
                <a:spcPts val="800"/>
              </a:spcBef>
              <a:defRPr sz="712"/>
            </a:pPr>
            <a:r>
              <a:t>金田豊. "M 系列を用いたインパルス応答測定における誤差の実験的検討." 日本音響学会誌 52.10 (1996): 752-759.</a:t>
            </a:r>
          </a:p>
          <a:p>
            <a:pPr lvl="2" marL="1017269" indent="-203454" defTabSz="813816">
              <a:spcBef>
                <a:spcPts val="800"/>
              </a:spcBef>
              <a:defRPr sz="2492"/>
            </a:pPr>
            <a:r>
              <a:t>微弱な先行波を捉える手法の必要性</a:t>
            </a:r>
          </a:p>
          <a:p>
            <a:pPr lvl="2" marL="1017269" indent="-203454" defTabSz="813816">
              <a:spcBef>
                <a:spcPts val="800"/>
              </a:spcBef>
              <a:defRPr sz="2492"/>
            </a:pPr>
            <a:r>
              <a:t>非線形歪みと回折音をどう区別するか</a:t>
            </a:r>
          </a:p>
        </p:txBody>
      </p:sp>
      <p:sp>
        <p:nvSpPr>
          <p:cNvPr id="398" name="Shape 398"/>
          <p:cNvSpPr/>
          <p:nvPr/>
        </p:nvSpPr>
        <p:spPr>
          <a:xfrm>
            <a:off x="3327961" y="6318248"/>
            <a:ext cx="2488078" cy="1"/>
          </a:xfrm>
          <a:prstGeom prst="line">
            <a:avLst/>
          </a:prstGeom>
          <a:ln w="12700">
            <a:solidFill>
              <a:schemeClr val="accent3"/>
            </a:solidFill>
            <a:miter/>
          </a:ln>
        </p:spPr>
        <p:txBody>
          <a:bodyPr lIns="45719" rIns="45719"/>
          <a:lstStyle/>
          <a:p>
            <a:pPr/>
          </a:p>
        </p:txBody>
      </p:sp>
      <p:sp>
        <p:nvSpPr>
          <p:cNvPr id="403" name="Shape 403"/>
          <p:cNvSpPr/>
          <p:nvPr/>
        </p:nvSpPr>
        <p:spPr>
          <a:xfrm>
            <a:off x="3674535" y="5949379"/>
            <a:ext cx="466787" cy="380725"/>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146"/>
                </a:moveTo>
                <a:cubicBezTo>
                  <a:pt x="7290" y="-5400"/>
                  <a:pt x="14490" y="-5382"/>
                  <a:pt x="21600" y="16200"/>
                </a:cubicBezTo>
              </a:path>
            </a:pathLst>
          </a:custGeom>
          <a:ln w="12700">
            <a:solidFill>
              <a:schemeClr val="accent3"/>
            </a:solidFill>
            <a:miter/>
          </a:ln>
        </p:spPr>
        <p:txBody>
          <a:bodyPr/>
          <a:lstStyle/>
          <a:p>
            <a:pPr/>
          </a:p>
        </p:txBody>
      </p:sp>
      <p:sp>
        <p:nvSpPr>
          <p:cNvPr id="404" name="Shape 404"/>
          <p:cNvSpPr/>
          <p:nvPr/>
        </p:nvSpPr>
        <p:spPr>
          <a:xfrm>
            <a:off x="4715281" y="5217899"/>
            <a:ext cx="466787" cy="1112205"/>
          </a:xfrm>
          <a:custGeom>
            <a:avLst/>
            <a:gdLst/>
            <a:ahLst/>
            <a:cxnLst>
              <a:cxn ang="0">
                <a:pos x="wd2" y="hd2"/>
              </a:cxn>
              <a:cxn ang="5400000">
                <a:pos x="wd2" y="hd2"/>
              </a:cxn>
              <a:cxn ang="10800000">
                <a:pos x="wd2" y="hd2"/>
              </a:cxn>
              <a:cxn ang="16200000">
                <a:pos x="wd2" y="hd2"/>
              </a:cxn>
            </a:cxnLst>
            <a:rect l="0" t="0" r="r" b="b"/>
            <a:pathLst>
              <a:path w="21600" h="16200" fill="norm" stroke="1" extrusionOk="0">
                <a:moveTo>
                  <a:pt x="0" y="16182"/>
                </a:moveTo>
                <a:cubicBezTo>
                  <a:pt x="7290" y="-5400"/>
                  <a:pt x="14490" y="-5394"/>
                  <a:pt x="21600" y="16200"/>
                </a:cubicBezTo>
              </a:path>
            </a:pathLst>
          </a:custGeom>
          <a:ln w="12700">
            <a:solidFill>
              <a:schemeClr val="accent3"/>
            </a:solidFill>
            <a:miter/>
          </a:ln>
        </p:spPr>
        <p:txBody>
          <a:bodyPr/>
          <a:lstStyle/>
          <a:p>
            <a:pPr/>
          </a:p>
        </p:txBody>
      </p:sp>
      <p:sp>
        <p:nvSpPr>
          <p:cNvPr id="401" name="Shape 401"/>
          <p:cNvSpPr/>
          <p:nvPr/>
        </p:nvSpPr>
        <p:spPr>
          <a:xfrm>
            <a:off x="3405523" y="5322504"/>
            <a:ext cx="789941"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先行波</a:t>
            </a:r>
          </a:p>
        </p:txBody>
      </p:sp>
      <p:sp>
        <p:nvSpPr>
          <p:cNvPr id="402" name="Shape 402"/>
          <p:cNvSpPr/>
          <p:nvPr/>
        </p:nvSpPr>
        <p:spPr>
          <a:xfrm>
            <a:off x="5315801" y="5322504"/>
            <a:ext cx="789941"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a:r>
              <a:t>反射波</a:t>
            </a:r>
          </a:p>
        </p:txBody>
      </p:sp>
    </p:spTree>
  </p:cSld>
  <p:clrMapOvr>
    <a:masterClrMapping/>
  </p:clrMapOvr>
  <p:transition xmlns:p14="http://schemas.microsoft.com/office/powerpoint/2010/main" spd="med" advClick="1" p14:dur="1000"/>
</p:sld>
</file>

<file path=ppt/slides/slide4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06" name="Shape 406"/>
          <p:cNvSpPr/>
          <p:nvPr>
            <p:ph type="title"/>
          </p:nvPr>
        </p:nvSpPr>
        <p:spPr>
          <a:prstGeom prst="rect">
            <a:avLst/>
          </a:prstGeom>
        </p:spPr>
        <p:txBody>
          <a:bodyPr/>
          <a:lstStyle>
            <a:lvl1pPr defTabSz="905255">
              <a:defRPr sz="4356">
                <a:latin typeface="ＭＳ Ｐゴシック"/>
                <a:ea typeface="ＭＳ Ｐゴシック"/>
                <a:cs typeface="ＭＳ Ｐゴシック"/>
                <a:sym typeface="ＭＳ Ｐゴシック"/>
              </a:defRPr>
            </a:lvl1pPr>
          </a:lstStyle>
          <a:p>
            <a:pPr/>
            <a:r>
              <a:t>相対位置推定の結果が理解不能</a:t>
            </a:r>
          </a:p>
        </p:txBody>
      </p:sp>
      <p:sp>
        <p:nvSpPr>
          <p:cNvPr id="407" name="Shape 407"/>
          <p:cNvSpPr/>
          <p:nvPr>
            <p:ph type="body" idx="1"/>
          </p:nvPr>
        </p:nvSpPr>
        <p:spPr>
          <a:prstGeom prst="rect">
            <a:avLst/>
          </a:prstGeom>
        </p:spPr>
        <p:txBody>
          <a:bodyPr/>
          <a:lstStyle/>
          <a:p>
            <a:pPr>
              <a:lnSpc>
                <a:spcPct val="81000"/>
              </a:lnSpc>
              <a:defRPr>
                <a:latin typeface="ＭＳ Ｐゴシック"/>
                <a:ea typeface="ＭＳ Ｐゴシック"/>
                <a:cs typeface="ＭＳ Ｐゴシック"/>
                <a:sym typeface="ＭＳ Ｐゴシック"/>
              </a:defRPr>
            </a:pPr>
            <a:r>
              <a:rPr b="1"/>
              <a:t>回転</a:t>
            </a:r>
            <a:r>
              <a:t>や</a:t>
            </a:r>
            <a:r>
              <a:rPr b="1"/>
              <a:t>鏡面反転</a:t>
            </a:r>
            <a:r>
              <a:t>した解が出てくるのが原因</a:t>
            </a:r>
          </a:p>
          <a:p>
            <a:pPr lvl="1" marL="685800" indent="-228600">
              <a:lnSpc>
                <a:spcPct val="81000"/>
              </a:lnSpc>
              <a:defRPr>
                <a:latin typeface="ＭＳ Ｐゴシック"/>
                <a:ea typeface="ＭＳ Ｐゴシック"/>
                <a:cs typeface="ＭＳ Ｐゴシック"/>
                <a:sym typeface="ＭＳ Ｐゴシック"/>
              </a:defRPr>
            </a:pPr>
            <a:r>
              <a:t>相対位置を推定している以上防げない</a:t>
            </a:r>
          </a:p>
          <a:p>
            <a:pPr lvl="2" marL="1143000" indent="-228600">
              <a:lnSpc>
                <a:spcPct val="81000"/>
              </a:lnSpc>
              <a:spcBef>
                <a:spcPts val="500"/>
              </a:spcBef>
              <a:defRPr sz="2400">
                <a:latin typeface="ＭＳ Ｐゴシック"/>
                <a:ea typeface="ＭＳ Ｐゴシック"/>
                <a:cs typeface="ＭＳ Ｐゴシック"/>
                <a:sym typeface="ＭＳ Ｐゴシック"/>
              </a:defRPr>
            </a:pPr>
            <a:r>
              <a:rPr b="1"/>
              <a:t>ユーザが手で修正</a:t>
            </a:r>
            <a:r>
              <a:t>するための</a:t>
            </a:r>
            <a:r>
              <a:t>UI</a:t>
            </a:r>
            <a:r>
              <a:t>を実装する</a:t>
            </a:r>
          </a:p>
          <a:p>
            <a:pPr lvl="2" marL="1143000" indent="-228600">
              <a:lnSpc>
                <a:spcPct val="81000"/>
              </a:lnSpc>
              <a:spcBef>
                <a:spcPts val="500"/>
              </a:spcBef>
              <a:defRPr sz="2400">
                <a:latin typeface="ＭＳ Ｐゴシック"/>
                <a:ea typeface="ＭＳ Ｐゴシック"/>
                <a:cs typeface="ＭＳ Ｐゴシック"/>
                <a:sym typeface="ＭＳ Ｐゴシック"/>
              </a:defRPr>
            </a:pPr>
            <a:r>
              <a:t>２端末の位置を主導で固定することで回転反転を防ぐ</a:t>
            </a:r>
          </a:p>
        </p:txBody>
      </p:sp>
    </p:spTree>
  </p:cSld>
  <p:clrMapOvr>
    <a:masterClrMapping/>
  </p:clrMapOvr>
  <p:transition xmlns:p14="http://schemas.microsoft.com/office/powerpoint/2010/main" spd="med" advClick="1" p14:dur="1000"/>
</p:sld>
</file>

<file path=ppt/slides/slide4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09" name="Shape 409"/>
          <p:cNvSpPr/>
          <p:nvPr>
            <p:ph type="title"/>
          </p:nvPr>
        </p:nvSpPr>
        <p:spPr>
          <a:prstGeom prst="rect">
            <a:avLst/>
          </a:prstGeom>
        </p:spPr>
        <p:txBody>
          <a:bodyPr/>
          <a:lstStyle/>
          <a:p>
            <a:pPr/>
            <a:r>
              <a:t>N台の同期にN回パルス必要</a:t>
            </a:r>
          </a:p>
        </p:txBody>
      </p:sp>
      <p:sp>
        <p:nvSpPr>
          <p:cNvPr id="410" name="Shape 410"/>
          <p:cNvSpPr/>
          <p:nvPr>
            <p:ph type="body" idx="1"/>
          </p:nvPr>
        </p:nvSpPr>
        <p:spPr>
          <a:prstGeom prst="rect">
            <a:avLst/>
          </a:prstGeom>
        </p:spPr>
        <p:txBody>
          <a:bodyPr/>
          <a:lstStyle/>
          <a:p>
            <a:pPr>
              <a:lnSpc>
                <a:spcPct val="81000"/>
              </a:lnSpc>
              <a:spcBef>
                <a:spcPts val="500"/>
              </a:spcBef>
              <a:defRPr sz="2500">
                <a:latin typeface="ＭＳ Ｐゴシック"/>
                <a:ea typeface="ＭＳ Ｐゴシック"/>
                <a:cs typeface="ＭＳ Ｐゴシック"/>
                <a:sym typeface="ＭＳ Ｐゴシック"/>
              </a:defRPr>
            </a:pPr>
            <a:r>
              <a:t>TDMAだけでなく</a:t>
            </a:r>
            <a:r>
              <a:rPr b="1"/>
              <a:t>CDMA</a:t>
            </a:r>
            <a:r>
              <a:t>(符号分割多元接続)も試した</a:t>
            </a:r>
          </a:p>
          <a:p>
            <a:pPr lvl="1" marL="685800" indent="-228600">
              <a:lnSpc>
                <a:spcPct val="81000"/>
              </a:lnSpc>
              <a:spcBef>
                <a:spcPts val="500"/>
              </a:spcBef>
              <a:defRPr sz="2500">
                <a:latin typeface="ＭＳ Ｐゴシック"/>
                <a:ea typeface="ＭＳ Ｐゴシック"/>
                <a:cs typeface="ＭＳ Ｐゴシック"/>
                <a:sym typeface="ＭＳ Ｐゴシック"/>
              </a:defRPr>
            </a:pPr>
            <a:r>
              <a:t>作ってみたけどうまく</a:t>
            </a:r>
            <a:r>
              <a:rPr b="1"/>
              <a:t>信号を分離できない</a:t>
            </a:r>
          </a:p>
          <a:p>
            <a:pPr lvl="2" marL="1143000" indent="-228600">
              <a:lnSpc>
                <a:spcPct val="81000"/>
              </a:lnSpc>
              <a:spcBef>
                <a:spcPts val="500"/>
              </a:spcBef>
              <a:defRPr sz="2500">
                <a:latin typeface="ＭＳ Ｐゴシック"/>
                <a:ea typeface="ＭＳ Ｐゴシック"/>
                <a:cs typeface="ＭＳ Ｐゴシック"/>
                <a:sym typeface="ＭＳ Ｐゴシック"/>
              </a:defRPr>
            </a:pPr>
            <a:r>
              <a:rPr b="1"/>
              <a:t>非線形歪み</a:t>
            </a:r>
            <a:r>
              <a:t>の影響？</a:t>
            </a:r>
          </a:p>
          <a:p>
            <a:pPr lvl="2" marL="1143000" indent="-228600">
              <a:lnSpc>
                <a:spcPct val="81000"/>
              </a:lnSpc>
              <a:spcBef>
                <a:spcPts val="500"/>
              </a:spcBef>
              <a:defRPr sz="2500">
                <a:latin typeface="ＭＳ Ｐゴシック"/>
                <a:ea typeface="ＭＳ Ｐゴシック"/>
                <a:cs typeface="ＭＳ Ｐゴシック"/>
                <a:sym typeface="ＭＳ Ｐゴシック"/>
              </a:defRPr>
            </a:pPr>
          </a:p>
          <a:p>
            <a:pPr>
              <a:lnSpc>
                <a:spcPct val="81000"/>
              </a:lnSpc>
              <a:spcBef>
                <a:spcPts val="500"/>
              </a:spcBef>
              <a:defRPr sz="2500">
                <a:latin typeface="ＭＳ Ｐゴシック"/>
                <a:ea typeface="ＭＳ Ｐゴシック"/>
                <a:cs typeface="ＭＳ Ｐゴシック"/>
                <a:sym typeface="ＭＳ Ｐゴシック"/>
              </a:defRPr>
            </a:pPr>
            <a:r>
              <a:t>実は音圧校正・同期を考えなければ</a:t>
            </a:r>
            <a:r>
              <a:rPr b="1"/>
              <a:t>パルスは3回で十分</a:t>
            </a:r>
            <a:r>
              <a:t>(</a:t>
            </a:r>
            <a:r>
              <a:rPr b="1"/>
              <a:t>GPSと同じ</a:t>
            </a:r>
            <a:r>
              <a:t>仕組み)</a:t>
            </a:r>
          </a:p>
          <a:p>
            <a:pPr lvl="1" marL="685800" indent="-228600">
              <a:lnSpc>
                <a:spcPct val="81000"/>
              </a:lnSpc>
              <a:spcBef>
                <a:spcPts val="500"/>
              </a:spcBef>
              <a:defRPr sz="2500">
                <a:latin typeface="ＭＳ Ｐゴシック"/>
                <a:ea typeface="ＭＳ Ｐゴシック"/>
                <a:cs typeface="ＭＳ Ｐゴシック"/>
                <a:sym typeface="ＭＳ Ｐゴシック"/>
              </a:defRPr>
            </a:pPr>
            <a:r>
              <a:t>3</a:t>
            </a:r>
            <a:r>
              <a:t>台の位置を決定した後3+1ノードの位置を決定</a:t>
            </a:r>
          </a:p>
          <a:p>
            <a:pPr lvl="2" marL="1143000" indent="-228600">
              <a:lnSpc>
                <a:spcPct val="81000"/>
              </a:lnSpc>
              <a:spcBef>
                <a:spcPts val="500"/>
              </a:spcBef>
              <a:defRPr sz="2500">
                <a:latin typeface="ＭＳ Ｐゴシック"/>
                <a:ea typeface="ＭＳ Ｐゴシック"/>
                <a:cs typeface="ＭＳ Ｐゴシック"/>
                <a:sym typeface="ＭＳ Ｐゴシック"/>
              </a:defRPr>
            </a:pPr>
            <a:r>
              <a:t>しかし音圧校正・同期は必要</a:t>
            </a:r>
          </a:p>
          <a:p>
            <a:pPr lvl="2" marL="1143000" indent="-228600">
              <a:lnSpc>
                <a:spcPct val="81000"/>
              </a:lnSpc>
              <a:spcBef>
                <a:spcPts val="500"/>
              </a:spcBef>
              <a:defRPr sz="2500">
                <a:latin typeface="ＭＳ Ｐゴシック"/>
                <a:ea typeface="ＭＳ Ｐゴシック"/>
                <a:cs typeface="ＭＳ Ｐゴシック"/>
                <a:sym typeface="ＭＳ Ｐゴシック"/>
              </a:defRPr>
            </a:pPr>
            <a:r>
              <a:t>遠距離で遠すぎる端末には使えない</a:t>
            </a:r>
          </a:p>
        </p:txBody>
      </p:sp>
    </p:spTree>
  </p:cSld>
  <p:clrMapOvr>
    <a:masterClrMapping/>
  </p:clrMapOvr>
  <p:transition xmlns:p14="http://schemas.microsoft.com/office/powerpoint/2010/main" spd="med" advClick="1" p14:dur="1000"/>
</p:sld>
</file>

<file path=ppt/slides/slide4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12" name="Shape 412"/>
          <p:cNvSpPr/>
          <p:nvPr>
            <p:ph type="title"/>
          </p:nvPr>
        </p:nvSpPr>
        <p:spPr>
          <a:prstGeom prst="rect">
            <a:avLst/>
          </a:prstGeom>
        </p:spPr>
        <p:txBody>
          <a:bodyPr/>
          <a:lstStyle/>
          <a:p>
            <a:pPr/>
            <a:r>
              <a:t>端末が動くと再同期が必要</a:t>
            </a:r>
          </a:p>
        </p:txBody>
      </p:sp>
      <p:sp>
        <p:nvSpPr>
          <p:cNvPr id="413" name="Shape 413"/>
          <p:cNvSpPr/>
          <p:nvPr>
            <p:ph type="body" idx="1"/>
          </p:nvPr>
        </p:nvSpPr>
        <p:spPr>
          <a:xfrm>
            <a:off x="628650" y="1914525"/>
            <a:ext cx="7886700" cy="4351338"/>
          </a:xfrm>
          <a:prstGeom prst="rect">
            <a:avLst/>
          </a:prstGeom>
        </p:spPr>
        <p:txBody>
          <a:bodyPr/>
          <a:lstStyle/>
          <a:p>
            <a:pPr>
              <a:lnSpc>
                <a:spcPct val="81000"/>
              </a:lnSpc>
              <a:spcBef>
                <a:spcPts val="500"/>
              </a:spcBef>
              <a:defRPr sz="2400">
                <a:latin typeface="ＭＳ Ｐゴシック"/>
                <a:ea typeface="ＭＳ Ｐゴシック"/>
                <a:cs typeface="ＭＳ Ｐゴシック"/>
                <a:sym typeface="ＭＳ Ｐゴシック"/>
              </a:defRPr>
            </a:pPr>
            <a:r>
              <a:rPr b="1"/>
              <a:t>同期と測距を同時にしている</a:t>
            </a:r>
            <a:r>
              <a:t>原因</a:t>
            </a:r>
          </a:p>
          <a:p>
            <a:pPr lvl="1" marL="685800" indent="-228600">
              <a:lnSpc>
                <a:spcPct val="81000"/>
              </a:lnSpc>
              <a:spcBef>
                <a:spcPts val="500"/>
              </a:spcBef>
              <a:defRPr sz="2400">
                <a:latin typeface="ＭＳ Ｐゴシック"/>
                <a:ea typeface="ＭＳ Ｐゴシック"/>
                <a:cs typeface="ＭＳ Ｐゴシック"/>
                <a:sym typeface="ＭＳ Ｐゴシック"/>
              </a:defRPr>
            </a:pPr>
            <a:r>
              <a:t>測距は同期とは</a:t>
            </a:r>
            <a:r>
              <a:rPr b="1"/>
              <a:t>別にすればよい</a:t>
            </a:r>
            <a:endParaRPr b="1"/>
          </a:p>
          <a:p>
            <a:pPr lvl="1" marL="685800" indent="-228600">
              <a:lnSpc>
                <a:spcPct val="81000"/>
              </a:lnSpc>
              <a:spcBef>
                <a:spcPts val="500"/>
              </a:spcBef>
              <a:defRPr sz="2400">
                <a:latin typeface="ＭＳ Ｐゴシック"/>
                <a:ea typeface="ＭＳ Ｐゴシック"/>
                <a:cs typeface="ＭＳ Ｐゴシック"/>
                <a:sym typeface="ＭＳ Ｐゴシック"/>
              </a:defRPr>
            </a:pPr>
            <a:r>
              <a:rPr b="1"/>
              <a:t>位置固定</a:t>
            </a:r>
            <a:r>
              <a:t>で</a:t>
            </a:r>
            <a:r>
              <a:rPr b="1"/>
              <a:t>連続パルス発信</a:t>
            </a:r>
            <a:r>
              <a:t>端末の導入(</a:t>
            </a:r>
            <a:r>
              <a:rPr b="1"/>
              <a:t>GPSと同じ</a:t>
            </a:r>
            <a:r>
              <a:t>)</a:t>
            </a:r>
          </a:p>
          <a:p>
            <a:pPr lvl="2" marL="1143000" indent="-228600">
              <a:lnSpc>
                <a:spcPct val="81000"/>
              </a:lnSpc>
              <a:spcBef>
                <a:spcPts val="500"/>
              </a:spcBef>
              <a:defRPr sz="2400">
                <a:latin typeface="ＭＳ Ｐゴシック"/>
                <a:ea typeface="ＭＳ Ｐゴシック"/>
                <a:cs typeface="ＭＳ Ｐゴシック"/>
                <a:sym typeface="ＭＳ Ｐゴシック"/>
              </a:defRPr>
            </a:pPr>
            <a:r>
              <a:rPr b="1"/>
              <a:t>リアルタイム測距</a:t>
            </a:r>
            <a:r>
              <a:t>は可能になる</a:t>
            </a:r>
          </a:p>
          <a:p>
            <a:pPr lvl="2" marL="1143000" indent="-228600">
              <a:lnSpc>
                <a:spcPct val="81000"/>
              </a:lnSpc>
              <a:spcBef>
                <a:spcPts val="500"/>
              </a:spcBef>
              <a:defRPr sz="2400">
                <a:latin typeface="ＭＳ Ｐゴシック"/>
                <a:ea typeface="ＭＳ Ｐゴシック"/>
                <a:cs typeface="ＭＳ Ｐゴシック"/>
                <a:sym typeface="ＭＳ Ｐゴシック"/>
              </a:defRPr>
            </a:pPr>
            <a:r>
              <a:t>同期・音圧校正には</a:t>
            </a:r>
            <a:r>
              <a:rPr b="1"/>
              <a:t>端末自身が音を発生させる必要性</a:t>
            </a:r>
            <a:r>
              <a:t>がある</a:t>
            </a:r>
          </a:p>
        </p:txBody>
      </p:sp>
    </p:spTree>
  </p:cSld>
  <p:clrMapOvr>
    <a:masterClrMapping/>
  </p:clrMapOvr>
  <p:transition xmlns:p14="http://schemas.microsoft.com/office/powerpoint/2010/main" spd="med" advClick="1" p14:dur="1000"/>
</p:sld>
</file>

<file path=ppt/slides/slide4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15" name="Shape 415"/>
          <p:cNvSpPr/>
          <p:nvPr>
            <p:ph type="body" sz="half" idx="1"/>
          </p:nvPr>
        </p:nvSpPr>
        <p:spPr>
          <a:xfrm>
            <a:off x="628650" y="1762125"/>
            <a:ext cx="7886700" cy="1944215"/>
          </a:xfrm>
          <a:prstGeom prst="rect">
            <a:avLst/>
          </a:prstGeom>
        </p:spPr>
        <p:txBody>
          <a:bodyPr/>
          <a:lstStyle/>
          <a:p>
            <a:pPr/>
            <a:r>
              <a:t>スピーカアンプの</a:t>
            </a:r>
            <a:r>
              <a:rPr b="1"/>
              <a:t>出力の差</a:t>
            </a:r>
            <a:r>
              <a:t>が原因</a:t>
            </a:r>
          </a:p>
          <a:p>
            <a:pPr lvl="1" marL="685800" indent="-228600"/>
            <a:r>
              <a:rPr b="1"/>
              <a:t>出力校正</a:t>
            </a:r>
            <a:r>
              <a:t>が必要</a:t>
            </a:r>
          </a:p>
        </p:txBody>
      </p:sp>
      <p:sp>
        <p:nvSpPr>
          <p:cNvPr id="416" name="Shape 416"/>
          <p:cNvSpPr/>
          <p:nvPr>
            <p:ph type="title"/>
          </p:nvPr>
        </p:nvSpPr>
        <p:spPr>
          <a:prstGeom prst="rect">
            <a:avLst/>
          </a:prstGeom>
        </p:spPr>
        <p:txBody>
          <a:bodyPr/>
          <a:lstStyle>
            <a:lvl1pPr>
              <a:defRPr>
                <a:latin typeface="ＭＳ Ｐゴシック"/>
                <a:ea typeface="ＭＳ Ｐゴシック"/>
                <a:cs typeface="ＭＳ Ｐゴシック"/>
                <a:sym typeface="ＭＳ Ｐゴシック"/>
              </a:defRPr>
            </a:lvl1pPr>
          </a:lstStyle>
          <a:p>
            <a:pPr/>
            <a:r>
              <a:t>端末ごとに出力が異なる</a:t>
            </a:r>
          </a:p>
        </p:txBody>
      </p:sp>
      <p:pic>
        <p:nvPicPr>
          <p:cNvPr id="417" name="image28.png" descr="sound_pressure_calibration.png"/>
          <p:cNvPicPr>
            <a:picLocks noChangeAspect="1"/>
          </p:cNvPicPr>
          <p:nvPr/>
        </p:nvPicPr>
        <p:blipFill>
          <a:blip r:embed="rId2">
            <a:extLst/>
          </a:blip>
          <a:stretch>
            <a:fillRect/>
          </a:stretch>
        </p:blipFill>
        <p:spPr>
          <a:xfrm>
            <a:off x="630723" y="3487490"/>
            <a:ext cx="4592518" cy="1461256"/>
          </a:xfrm>
          <a:prstGeom prst="rect">
            <a:avLst/>
          </a:prstGeom>
          <a:ln w="12700">
            <a:miter lim="400000"/>
          </a:ln>
        </p:spPr>
      </p:pic>
      <p:pic>
        <p:nvPicPr>
          <p:cNvPr id="418" name="スクリーンショット 2016-01-29 04.22.34.png"/>
          <p:cNvPicPr>
            <a:picLocks noChangeAspect="1"/>
          </p:cNvPicPr>
          <p:nvPr/>
        </p:nvPicPr>
        <p:blipFill>
          <a:blip r:embed="rId3">
            <a:extLst/>
          </a:blip>
          <a:stretch>
            <a:fillRect/>
          </a:stretch>
        </p:blipFill>
        <p:spPr>
          <a:xfrm>
            <a:off x="4897189" y="2327434"/>
            <a:ext cx="3556001" cy="2006601"/>
          </a:xfrm>
          <a:prstGeom prst="rect">
            <a:avLst/>
          </a:prstGeom>
          <a:ln w="12700">
            <a:miter lim="400000"/>
          </a:ln>
        </p:spPr>
      </p:pic>
      <p:pic>
        <p:nvPicPr>
          <p:cNvPr id="419" name="スクリーンショット 2016-01-29 04.22.28.png"/>
          <p:cNvPicPr>
            <a:picLocks noChangeAspect="1"/>
          </p:cNvPicPr>
          <p:nvPr/>
        </p:nvPicPr>
        <p:blipFill>
          <a:blip r:embed="rId4">
            <a:extLst/>
          </a:blip>
          <a:stretch>
            <a:fillRect/>
          </a:stretch>
        </p:blipFill>
        <p:spPr>
          <a:xfrm>
            <a:off x="5481389" y="4538107"/>
            <a:ext cx="2641601" cy="1295401"/>
          </a:xfrm>
          <a:prstGeom prst="rect">
            <a:avLst/>
          </a:prstGeom>
          <a:ln w="12700">
            <a:miter lim="400000"/>
          </a:ln>
        </p:spPr>
      </p:pic>
      <p:sp>
        <p:nvSpPr>
          <p:cNvPr id="420" name="Shape 420"/>
          <p:cNvSpPr/>
          <p:nvPr/>
        </p:nvSpPr>
        <p:spPr>
          <a:xfrm>
            <a:off x="1031955" y="5407245"/>
            <a:ext cx="3288539" cy="36449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100"/>
            </a:lvl1pPr>
          </a:lstStyle>
          <a:p>
            <a:pPr/>
            <a:r>
              <a:t>振幅の距離減衰をモデル化</a:t>
            </a:r>
          </a:p>
        </p:txBody>
      </p:sp>
      <p:sp>
        <p:nvSpPr>
          <p:cNvPr id="421" name="Shape 421"/>
          <p:cNvSpPr/>
          <p:nvPr/>
        </p:nvSpPr>
        <p:spPr>
          <a:xfrm>
            <a:off x="3986649" y="6230235"/>
            <a:ext cx="789941"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b="1"/>
            </a:lvl1pPr>
          </a:lstStyle>
          <a:p>
            <a:pPr/>
            <a:r>
              <a:t>要実験</a:t>
            </a:r>
          </a:p>
        </p:txBody>
      </p:sp>
    </p:spTree>
  </p:cSld>
  <p:clrMapOvr>
    <a:masterClrMapping/>
  </p:clrMapOvr>
  <p:transition xmlns:p14="http://schemas.microsoft.com/office/powerpoint/2010/main" spd="med" advClick="1" p14:dur="1000"/>
</p:sld>
</file>

<file path=ppt/slides/slide4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23" name="Shape 423"/>
          <p:cNvSpPr/>
          <p:nvPr>
            <p:ph type="title"/>
          </p:nvPr>
        </p:nvSpPr>
        <p:spPr>
          <a:prstGeom prst="rect">
            <a:avLst/>
          </a:prstGeom>
        </p:spPr>
        <p:txBody>
          <a:bodyPr/>
          <a:lstStyle>
            <a:lvl1pPr>
              <a:defRPr>
                <a:latin typeface="ＭＳ Ｐゴシック"/>
                <a:ea typeface="ＭＳ Ｐゴシック"/>
                <a:cs typeface="ＭＳ Ｐゴシック"/>
                <a:sym typeface="ＭＳ Ｐゴシック"/>
              </a:defRPr>
            </a:lvl1pPr>
          </a:lstStyle>
          <a:p>
            <a:pPr/>
            <a:r>
              <a:t>同期後長時間放置でズレる</a:t>
            </a:r>
          </a:p>
        </p:txBody>
      </p:sp>
      <p:sp>
        <p:nvSpPr>
          <p:cNvPr id="424" name="Shape 424"/>
          <p:cNvSpPr/>
          <p:nvPr>
            <p:ph type="body" sz="half" idx="1"/>
          </p:nvPr>
        </p:nvSpPr>
        <p:spPr>
          <a:xfrm>
            <a:off x="628650" y="1825625"/>
            <a:ext cx="7886700" cy="1638599"/>
          </a:xfrm>
          <a:prstGeom prst="rect">
            <a:avLst/>
          </a:prstGeom>
        </p:spPr>
        <p:txBody>
          <a:bodyPr/>
          <a:lstStyle/>
          <a:p>
            <a:pPr/>
            <a:r>
              <a:rPr b="1"/>
              <a:t>システムクロックのズレ</a:t>
            </a:r>
            <a:r>
              <a:t>が原因</a:t>
            </a:r>
          </a:p>
          <a:p>
            <a:pPr lvl="1" marL="685800" indent="-228600"/>
            <a:r>
              <a:rPr b="1"/>
              <a:t>システムクロック校正</a:t>
            </a:r>
            <a:r>
              <a:t>が必要</a:t>
            </a:r>
          </a:p>
        </p:txBody>
      </p:sp>
      <p:pic>
        <p:nvPicPr>
          <p:cNvPr id="425" name="image31.png" descr="phase_shift2.png"/>
          <p:cNvPicPr>
            <a:picLocks noChangeAspect="1"/>
          </p:cNvPicPr>
          <p:nvPr/>
        </p:nvPicPr>
        <p:blipFill>
          <a:blip r:embed="rId2">
            <a:extLst/>
          </a:blip>
          <a:stretch>
            <a:fillRect/>
          </a:stretch>
        </p:blipFill>
        <p:spPr>
          <a:xfrm>
            <a:off x="635527" y="3599158"/>
            <a:ext cx="4545013" cy="2272508"/>
          </a:xfrm>
          <a:prstGeom prst="rect">
            <a:avLst/>
          </a:prstGeom>
          <a:ln w="12700">
            <a:miter lim="400000"/>
          </a:ln>
        </p:spPr>
      </p:pic>
      <p:sp>
        <p:nvSpPr>
          <p:cNvPr id="426" name="Shape 426"/>
          <p:cNvSpPr/>
          <p:nvPr/>
        </p:nvSpPr>
        <p:spPr>
          <a:xfrm>
            <a:off x="483804" y="6006601"/>
            <a:ext cx="8176392" cy="4597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sz="2500"/>
            </a:lvl1pPr>
          </a:lstStyle>
          <a:p>
            <a:pPr/>
            <a:r>
              <a:t>2回パルス受信してサンプリング数の差を計測すれば良い</a:t>
            </a:r>
          </a:p>
        </p:txBody>
      </p:sp>
      <p:pic>
        <p:nvPicPr>
          <p:cNvPr id="427" name="スクリーンショット 2016-01-29 04.22.42.png"/>
          <p:cNvPicPr>
            <a:picLocks noChangeAspect="1"/>
          </p:cNvPicPr>
          <p:nvPr/>
        </p:nvPicPr>
        <p:blipFill>
          <a:blip r:embed="rId3">
            <a:extLst/>
          </a:blip>
          <a:stretch>
            <a:fillRect/>
          </a:stretch>
        </p:blipFill>
        <p:spPr>
          <a:xfrm>
            <a:off x="5796901" y="3810259"/>
            <a:ext cx="2692401" cy="1295401"/>
          </a:xfrm>
          <a:prstGeom prst="rect">
            <a:avLst/>
          </a:prstGeom>
          <a:ln w="12700">
            <a:miter lim="400000"/>
          </a:ln>
        </p:spPr>
      </p:pic>
      <p:sp>
        <p:nvSpPr>
          <p:cNvPr id="428" name="Shape 428"/>
          <p:cNvSpPr/>
          <p:nvPr/>
        </p:nvSpPr>
        <p:spPr>
          <a:xfrm>
            <a:off x="4019089" y="6435691"/>
            <a:ext cx="789941"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b="1"/>
            </a:lvl1pPr>
          </a:lstStyle>
          <a:p>
            <a:pPr/>
            <a:r>
              <a:t>要実験</a:t>
            </a:r>
          </a:p>
        </p:txBody>
      </p:sp>
    </p:spTree>
  </p:cSld>
  <p:clrMapOvr>
    <a:masterClrMapping/>
  </p:clrMapOvr>
  <p:transition xmlns:p14="http://schemas.microsoft.com/office/powerpoint/2010/main" spd="med" advClick="1" p14:dur="1000"/>
</p:sld>
</file>

<file path=ppt/slides/slide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38" name="Shape 138"/>
          <p:cNvSpPr/>
          <p:nvPr>
            <p:ph type="title"/>
          </p:nvPr>
        </p:nvSpPr>
        <p:spPr>
          <a:prstGeom prst="rect">
            <a:avLst/>
          </a:prstGeom>
        </p:spPr>
        <p:txBody>
          <a:bodyPr/>
          <a:lstStyle/>
          <a:p>
            <a:pPr/>
            <a:r>
              <a:t>研究背景と目的</a:t>
            </a:r>
          </a:p>
        </p:txBody>
      </p:sp>
      <p:sp>
        <p:nvSpPr>
          <p:cNvPr id="139" name="Shape 139"/>
          <p:cNvSpPr/>
          <p:nvPr>
            <p:ph type="body" idx="1"/>
          </p:nvPr>
        </p:nvSpPr>
        <p:spPr>
          <a:xfrm>
            <a:off x="628650" y="1867094"/>
            <a:ext cx="7886700" cy="4351339"/>
          </a:xfrm>
          <a:prstGeom prst="rect">
            <a:avLst/>
          </a:prstGeom>
        </p:spPr>
        <p:txBody>
          <a:bodyPr/>
          <a:lstStyle/>
          <a:p>
            <a:pPr>
              <a:lnSpc>
                <a:spcPct val="72000"/>
              </a:lnSpc>
              <a:buFont typeface="Wingdings"/>
              <a:buChar char="●"/>
              <a:defRPr sz="2700">
                <a:latin typeface="ＭＳ Ｐゴシック"/>
                <a:ea typeface="ＭＳ Ｐゴシック"/>
                <a:cs typeface="ＭＳ Ｐゴシック"/>
                <a:sym typeface="ＭＳ Ｐゴシック"/>
              </a:defRPr>
            </a:pPr>
            <a:r>
              <a:t> </a:t>
            </a:r>
            <a:r>
              <a:t>生活空間へのスマートデバイスの普及</a:t>
            </a:r>
          </a:p>
          <a:p>
            <a:pPr>
              <a:lnSpc>
                <a:spcPct val="72000"/>
              </a:lnSpc>
              <a:buFont typeface="Wingdings"/>
              <a:buChar char="●"/>
              <a:defRPr sz="2700">
                <a:latin typeface="ＭＳ Ｐゴシック"/>
                <a:ea typeface="ＭＳ Ｐゴシック"/>
                <a:cs typeface="ＭＳ Ｐゴシック"/>
                <a:sym typeface="ＭＳ Ｐゴシック"/>
              </a:defRPr>
            </a:pPr>
            <a:r>
              <a:t>複数端末を利用したシステム構築の試み</a:t>
            </a:r>
          </a:p>
          <a:p>
            <a:pPr>
              <a:lnSpc>
                <a:spcPct val="72000"/>
              </a:lnSpc>
              <a:buFont typeface="Wingdings"/>
              <a:buChar char="●"/>
              <a:defRPr sz="2700">
                <a:latin typeface="ＭＳ Ｐゴシック"/>
                <a:ea typeface="ＭＳ Ｐゴシック"/>
                <a:cs typeface="ＭＳ Ｐゴシック"/>
                <a:sym typeface="ＭＳ Ｐゴシック"/>
              </a:defRPr>
            </a:pPr>
            <a:r>
              <a:t>参加者個人の端末</a:t>
            </a:r>
            <a:r>
              <a:t>を利用し</a:t>
            </a:r>
            <a:r>
              <a:rPr b="1"/>
              <a:t>スピーカアレイ</a:t>
            </a:r>
            <a:r>
              <a:rPr b="1"/>
              <a:t>を構築</a:t>
            </a:r>
            <a:endParaRPr b="1"/>
          </a:p>
          <a:p>
            <a:pPr>
              <a:lnSpc>
                <a:spcPct val="72000"/>
              </a:lnSpc>
              <a:buFont typeface="Wingdings"/>
              <a:buChar char="●"/>
              <a:defRPr sz="2700">
                <a:latin typeface="ＭＳ Ｐゴシック"/>
                <a:ea typeface="ＭＳ Ｐゴシック"/>
                <a:cs typeface="ＭＳ Ｐゴシック"/>
                <a:sym typeface="ＭＳ Ｐゴシック"/>
              </a:defRPr>
            </a:pPr>
            <a:r>
              <a:rPr b="1"/>
              <a:t>特殊な音響装置</a:t>
            </a:r>
            <a:r>
              <a:t>のある教室や</a:t>
            </a:r>
            <a:r>
              <a:t>講堂</a:t>
            </a:r>
            <a:r>
              <a:t>に</a:t>
            </a:r>
            <a:r>
              <a:rPr b="1"/>
              <a:t>依存しない</a:t>
            </a:r>
          </a:p>
          <a:p>
            <a:pPr>
              <a:lnSpc>
                <a:spcPct val="72000"/>
              </a:lnSpc>
              <a:buFont typeface="Wingdings"/>
              <a:buChar char="●"/>
              <a:defRPr sz="2700">
                <a:latin typeface="ＭＳ Ｐゴシック"/>
                <a:ea typeface="ＭＳ Ｐゴシック"/>
                <a:cs typeface="ＭＳ Ｐゴシック"/>
                <a:sym typeface="ＭＳ Ｐゴシック"/>
              </a:defRPr>
            </a:pPr>
            <a:r>
              <a:rPr b="1"/>
              <a:t>音声コミュニケーション手法</a:t>
            </a:r>
          </a:p>
        </p:txBody>
      </p:sp>
    </p:spTree>
  </p:cSld>
  <p:clrMapOvr>
    <a:masterClrMapping/>
  </p:clrMapOvr>
  <p:transition xmlns:p14="http://schemas.microsoft.com/office/powerpoint/2010/main" spd="med" advClick="1" p14:dur="1000"/>
</p:sld>
</file>

<file path=ppt/slides/slide50.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30" name="Shape 430"/>
          <p:cNvSpPr/>
          <p:nvPr>
            <p:ph type="title"/>
          </p:nvPr>
        </p:nvSpPr>
        <p:spPr>
          <a:prstGeom prst="rect">
            <a:avLst/>
          </a:prstGeom>
        </p:spPr>
        <p:txBody>
          <a:bodyPr/>
          <a:lstStyle>
            <a:lvl1pPr defTabSz="850391">
              <a:defRPr sz="4092">
                <a:latin typeface="ＭＳ Ｐゴシック"/>
                <a:ea typeface="ＭＳ Ｐゴシック"/>
                <a:cs typeface="ＭＳ Ｐゴシック"/>
                <a:sym typeface="ＭＳ Ｐゴシック"/>
              </a:defRPr>
            </a:lvl1pPr>
          </a:lstStyle>
          <a:p>
            <a:pPr/>
            <a:r>
              <a:t>パルス検出できない端末間で同期</a:t>
            </a:r>
          </a:p>
        </p:txBody>
      </p:sp>
      <p:sp>
        <p:nvSpPr>
          <p:cNvPr id="431" name="Shape 431"/>
          <p:cNvSpPr/>
          <p:nvPr>
            <p:ph type="body" sz="half" idx="1"/>
          </p:nvPr>
        </p:nvSpPr>
        <p:spPr>
          <a:xfrm>
            <a:off x="628650" y="1762125"/>
            <a:ext cx="7886700" cy="2442072"/>
          </a:xfrm>
          <a:prstGeom prst="rect">
            <a:avLst/>
          </a:prstGeom>
        </p:spPr>
        <p:txBody>
          <a:bodyPr/>
          <a:lstStyle/>
          <a:p>
            <a:pPr/>
            <a:r>
              <a:t>多段同期すればよい</a:t>
            </a:r>
          </a:p>
          <a:p>
            <a:pPr lvl="1" marL="685800" indent="-228600"/>
            <a:r>
              <a:t>クロック校正も多段校正できる</a:t>
            </a:r>
          </a:p>
          <a:p>
            <a:pPr lvl="1" marL="685800" indent="-228600"/>
            <a:r>
              <a:t>出力校正も多段校正できる</a:t>
            </a:r>
          </a:p>
        </p:txBody>
      </p:sp>
      <p:pic>
        <p:nvPicPr>
          <p:cNvPr id="432" name="image30.png" descr="network_topology.png"/>
          <p:cNvPicPr>
            <a:picLocks noChangeAspect="1"/>
          </p:cNvPicPr>
          <p:nvPr/>
        </p:nvPicPr>
        <p:blipFill>
          <a:blip r:embed="rId2">
            <a:extLst/>
          </a:blip>
          <a:stretch>
            <a:fillRect/>
          </a:stretch>
        </p:blipFill>
        <p:spPr>
          <a:xfrm>
            <a:off x="221055" y="3552690"/>
            <a:ext cx="4243600" cy="2442073"/>
          </a:xfrm>
          <a:prstGeom prst="rect">
            <a:avLst/>
          </a:prstGeom>
          <a:ln w="12700">
            <a:miter lim="400000"/>
          </a:ln>
        </p:spPr>
      </p:pic>
      <p:pic>
        <p:nvPicPr>
          <p:cNvPr id="433" name="image29.png" descr="rel_delay.png"/>
          <p:cNvPicPr>
            <a:picLocks noChangeAspect="1"/>
          </p:cNvPicPr>
          <p:nvPr/>
        </p:nvPicPr>
        <p:blipFill>
          <a:blip r:embed="rId3">
            <a:extLst/>
          </a:blip>
          <a:stretch>
            <a:fillRect/>
          </a:stretch>
        </p:blipFill>
        <p:spPr>
          <a:xfrm>
            <a:off x="4890035" y="3576300"/>
            <a:ext cx="3629621" cy="2679320"/>
          </a:xfrm>
          <a:prstGeom prst="rect">
            <a:avLst/>
          </a:prstGeom>
          <a:ln w="12700">
            <a:miter lim="400000"/>
          </a:ln>
        </p:spPr>
      </p:pic>
      <p:pic>
        <p:nvPicPr>
          <p:cNvPr id="434" name="スクリーンショット 2016-01-29 04.22.14.png"/>
          <p:cNvPicPr>
            <a:picLocks noChangeAspect="1"/>
          </p:cNvPicPr>
          <p:nvPr/>
        </p:nvPicPr>
        <p:blipFill>
          <a:blip r:embed="rId4">
            <a:extLst/>
          </a:blip>
          <a:stretch>
            <a:fillRect/>
          </a:stretch>
        </p:blipFill>
        <p:spPr>
          <a:xfrm>
            <a:off x="8293" y="6013555"/>
            <a:ext cx="4243601" cy="889284"/>
          </a:xfrm>
          <a:prstGeom prst="rect">
            <a:avLst/>
          </a:prstGeom>
          <a:ln w="12700">
            <a:miter lim="400000"/>
          </a:ln>
        </p:spPr>
      </p:pic>
      <p:sp>
        <p:nvSpPr>
          <p:cNvPr id="435" name="Shape 435"/>
          <p:cNvSpPr/>
          <p:nvPr/>
        </p:nvSpPr>
        <p:spPr>
          <a:xfrm>
            <a:off x="5608670" y="6208608"/>
            <a:ext cx="789941" cy="320041"/>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lvl1pPr>
              <a:defRPr b="1"/>
            </a:lvl1pPr>
          </a:lstStyle>
          <a:p>
            <a:pPr/>
            <a:r>
              <a:t>要実験</a:t>
            </a:r>
          </a:p>
        </p:txBody>
      </p:sp>
    </p:spTree>
  </p:cSld>
  <p:clrMapOvr>
    <a:masterClrMapping/>
  </p:clrMapOvr>
  <p:transition xmlns:p14="http://schemas.microsoft.com/office/powerpoint/2010/main" spd="med" advClick="1" p14:dur="1000"/>
</p:sld>
</file>

<file path=ppt/slides/slide51.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37" name="Shape 437"/>
          <p:cNvSpPr/>
          <p:nvPr>
            <p:ph type="title"/>
          </p:nvPr>
        </p:nvSpPr>
        <p:spPr>
          <a:prstGeom prst="rect">
            <a:avLst/>
          </a:prstGeom>
        </p:spPr>
        <p:txBody>
          <a:bodyPr/>
          <a:lstStyle>
            <a:lvl1pPr defTabSz="859536">
              <a:defRPr sz="4136"/>
            </a:lvl1pPr>
          </a:lstStyle>
          <a:p>
            <a:pPr/>
            <a:r>
              <a:t>P2Pネットワークによる分散制御</a:t>
            </a:r>
          </a:p>
        </p:txBody>
      </p:sp>
      <p:sp>
        <p:nvSpPr>
          <p:cNvPr id="438" name="Shape 438"/>
          <p:cNvSpPr/>
          <p:nvPr>
            <p:ph type="body" idx="1"/>
          </p:nvPr>
        </p:nvSpPr>
        <p:spPr>
          <a:prstGeom prst="rect">
            <a:avLst/>
          </a:prstGeom>
        </p:spPr>
        <p:txBody>
          <a:bodyPr/>
          <a:lstStyle/>
          <a:p>
            <a:pPr marL="214884" indent="-214884" defTabSz="859536">
              <a:spcBef>
                <a:spcPts val="900"/>
              </a:spcBef>
              <a:defRPr sz="2632"/>
            </a:pPr>
            <a:r>
              <a:t>Chord DHTアルゴリズムによるリングネットを構築</a:t>
            </a:r>
          </a:p>
          <a:p>
            <a:pPr marL="214884" indent="-214884" defTabSz="859536">
              <a:spcBef>
                <a:spcPts val="900"/>
              </a:spcBef>
              <a:defRPr sz="2632"/>
            </a:pPr>
            <a:r>
              <a:t>トークンリングを用いて</a:t>
            </a:r>
          </a:p>
          <a:p>
            <a:pPr marL="0" indent="0" defTabSz="859536">
              <a:spcBef>
                <a:spcPts val="900"/>
              </a:spcBef>
              <a:buSzTx/>
              <a:buFontTx/>
              <a:buNone/>
              <a:defRPr sz="2632"/>
            </a:pPr>
            <a:r>
              <a:t>　パルス発声の排他制御</a:t>
            </a:r>
          </a:p>
          <a:p>
            <a:pPr marL="214884" indent="-214884" defTabSz="859536">
              <a:spcBef>
                <a:spcPts val="900"/>
              </a:spcBef>
              <a:defRPr sz="2632"/>
            </a:pPr>
            <a:r>
              <a:t>相関演算も各端末で</a:t>
            </a:r>
          </a:p>
          <a:p>
            <a:pPr marL="0" indent="0" defTabSz="859536">
              <a:spcBef>
                <a:spcPts val="900"/>
              </a:spcBef>
              <a:buSzTx/>
              <a:buFontTx/>
              <a:buNone/>
              <a:defRPr sz="2632"/>
            </a:pPr>
            <a:r>
              <a:t>　行うことで高速化</a:t>
            </a:r>
          </a:p>
          <a:p>
            <a:pPr marL="263892" indent="-263892" defTabSz="859536">
              <a:spcBef>
                <a:spcPts val="900"/>
              </a:spcBef>
              <a:buFontTx/>
              <a:defRPr sz="1879"/>
            </a:pPr>
            <a:r>
              <a:t>（当初はこちらで作っていたが</a:t>
            </a:r>
          </a:p>
          <a:p>
            <a:pPr marL="0" indent="0" defTabSz="859536">
              <a:spcBef>
                <a:spcPts val="900"/>
              </a:spcBef>
              <a:buSzTx/>
              <a:buFontTx/>
              <a:buNone/>
              <a:defRPr sz="1879"/>
            </a:pPr>
            <a:r>
              <a:t>　開発中の実験のしやすさのため</a:t>
            </a:r>
          </a:p>
          <a:p>
            <a:pPr marL="0" indent="0" defTabSz="859536">
              <a:spcBef>
                <a:spcPts val="900"/>
              </a:spcBef>
              <a:buSzTx/>
              <a:buFontTx/>
              <a:buNone/>
              <a:defRPr sz="1879"/>
            </a:pPr>
            <a:r>
              <a:t>　現状スター型ネットを使用）</a:t>
            </a:r>
          </a:p>
        </p:txBody>
      </p:sp>
      <p:pic>
        <p:nvPicPr>
          <p:cNvPr id="439" name="chord_ring_network.png"/>
          <p:cNvPicPr>
            <a:picLocks noChangeAspect="1"/>
          </p:cNvPicPr>
          <p:nvPr/>
        </p:nvPicPr>
        <p:blipFill>
          <a:blip r:embed="rId2">
            <a:extLst/>
          </a:blip>
          <a:stretch>
            <a:fillRect/>
          </a:stretch>
        </p:blipFill>
        <p:spPr>
          <a:xfrm>
            <a:off x="4706286" y="2614434"/>
            <a:ext cx="3921922" cy="3921922"/>
          </a:xfrm>
          <a:prstGeom prst="rect">
            <a:avLst/>
          </a:prstGeom>
          <a:ln w="12700">
            <a:miter lim="400000"/>
          </a:ln>
        </p:spPr>
      </p:pic>
    </p:spTree>
  </p:cSld>
  <p:clrMapOvr>
    <a:masterClrMapping/>
  </p:clrMapOvr>
  <p:transition xmlns:p14="http://schemas.microsoft.com/office/powerpoint/2010/main" spd="med" advClick="1" p14:dur="1000"/>
</p:sld>
</file>

<file path=ppt/slides/slide52.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41" name="Shape 441"/>
          <p:cNvSpPr/>
          <p:nvPr>
            <p:ph type="title"/>
          </p:nvPr>
        </p:nvSpPr>
        <p:spPr>
          <a:prstGeom prst="rect">
            <a:avLst/>
          </a:prstGeom>
        </p:spPr>
        <p:txBody>
          <a:bodyPr/>
          <a:lstStyle/>
          <a:p>
            <a:pPr/>
            <a:r>
              <a:t>おわりに</a:t>
            </a:r>
          </a:p>
        </p:txBody>
      </p:sp>
      <p:sp>
        <p:nvSpPr>
          <p:cNvPr id="442" name="Shape 442"/>
          <p:cNvSpPr/>
          <p:nvPr>
            <p:ph type="body" sz="quarter" idx="1"/>
          </p:nvPr>
        </p:nvSpPr>
        <p:spPr>
          <a:prstGeom prst="rect">
            <a:avLst/>
          </a:prstGeom>
        </p:spPr>
        <p:txBody>
          <a:bodyPr/>
          <a:lstStyle/>
          <a:p>
            <a:pPr/>
          </a:p>
        </p:txBody>
      </p:sp>
    </p:spTree>
  </p:cSld>
  <p:clrMapOvr>
    <a:masterClrMapping/>
  </p:clrMapOvr>
  <p:transition xmlns:p14="http://schemas.microsoft.com/office/powerpoint/2010/main" spd="med" advClick="1" p14:dur="1000"/>
</p:sld>
</file>

<file path=ppt/slides/slide53.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44" name="Shape 444"/>
          <p:cNvSpPr/>
          <p:nvPr>
            <p:ph type="title"/>
          </p:nvPr>
        </p:nvSpPr>
        <p:spPr>
          <a:prstGeom prst="rect">
            <a:avLst/>
          </a:prstGeom>
        </p:spPr>
        <p:txBody>
          <a:bodyPr/>
          <a:lstStyle/>
          <a:p>
            <a:pPr/>
            <a:r>
              <a:t>まとめ</a:t>
            </a:r>
          </a:p>
        </p:txBody>
      </p:sp>
      <p:sp>
        <p:nvSpPr>
          <p:cNvPr id="445" name="Shape 445"/>
          <p:cNvSpPr/>
          <p:nvPr>
            <p:ph type="body" idx="1"/>
          </p:nvPr>
        </p:nvSpPr>
        <p:spPr>
          <a:prstGeom prst="rect">
            <a:avLst/>
          </a:prstGeom>
        </p:spPr>
        <p:txBody>
          <a:bodyPr/>
          <a:lstStyle/>
          <a:p>
            <a:pPr/>
            <a:r>
              <a:t>スマートデバイスで</a:t>
            </a:r>
            <a:r>
              <a:rPr b="1"/>
              <a:t>スピーカアレイ</a:t>
            </a:r>
            <a:r>
              <a:t>を作った</a:t>
            </a:r>
          </a:p>
          <a:p>
            <a:pPr/>
            <a:r>
              <a:t>音のパルスの往復で</a:t>
            </a:r>
            <a:r>
              <a:rPr b="1"/>
              <a:t>同期・測距</a:t>
            </a:r>
            <a:r>
              <a:t>できた</a:t>
            </a:r>
          </a:p>
          <a:p>
            <a:pPr/>
            <a:r>
              <a:t>相対距離から</a:t>
            </a:r>
            <a:r>
              <a:rPr b="1"/>
              <a:t>位置推定</a:t>
            </a:r>
            <a:r>
              <a:t>できた</a:t>
            </a:r>
          </a:p>
          <a:p>
            <a:pPr/>
            <a:r>
              <a:t>受聴者に</a:t>
            </a:r>
            <a:r>
              <a:rPr b="1"/>
              <a:t>音像定位</a:t>
            </a:r>
            <a:r>
              <a:t>できた</a:t>
            </a:r>
          </a:p>
          <a:p>
            <a:pPr/>
            <a:r>
              <a:t>今後より使いやすくなるよう改良を加えていく</a:t>
            </a:r>
          </a:p>
        </p:txBody>
      </p:sp>
    </p:spTree>
  </p:cSld>
  <p:clrMapOvr>
    <a:masterClrMapping/>
  </p:clrMapOvr>
  <p:transition xmlns:p14="http://schemas.microsoft.com/office/powerpoint/2010/main" spd="med" advClick="1" p14:dur="1000"/>
</p:sld>
</file>

<file path=ppt/slides/slide54.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47" name="Shape 447"/>
          <p:cNvSpPr/>
          <p:nvPr>
            <p:ph type="title"/>
          </p:nvPr>
        </p:nvSpPr>
        <p:spPr>
          <a:prstGeom prst="rect">
            <a:avLst/>
          </a:prstGeom>
        </p:spPr>
        <p:txBody>
          <a:bodyPr/>
          <a:lstStyle/>
          <a:p>
            <a:pPr/>
          </a:p>
        </p:txBody>
      </p:sp>
      <p:sp>
        <p:nvSpPr>
          <p:cNvPr id="448" name="Shape 448"/>
          <p:cNvSpPr/>
          <p:nvPr>
            <p:ph type="body" sz="quarter" idx="1"/>
          </p:nvPr>
        </p:nvSpPr>
        <p:spPr>
          <a:prstGeom prst="rect">
            <a:avLst/>
          </a:prstGeom>
        </p:spPr>
        <p:txBody>
          <a:bodyPr/>
          <a:lstStyle/>
          <a:p>
            <a:pPr/>
            <a:r>
              <a:t>ありがとうございました</a:t>
            </a:r>
          </a:p>
        </p:txBody>
      </p:sp>
    </p:spTree>
  </p:cSld>
  <p:clrMapOvr>
    <a:masterClrMapping/>
  </p:clrMapOvr>
  <p:transition xmlns:p14="http://schemas.microsoft.com/office/powerpoint/2010/main" spd="med" advClick="1" p14:dur="1000"/>
</p:sld>
</file>

<file path=ppt/slides/slide55.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Tree>
  </p:cSld>
  <p:clrMapOvr>
    <a:masterClrMapping/>
  </p:clrMapOvr>
  <p:transition xmlns:p14="http://schemas.microsoft.com/office/powerpoint/2010/main" spd="med" advClick="1" p14:dur="1000"/>
</p:sld>
</file>

<file path=ppt/slides/slide5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51" name="Shape 451"/>
          <p:cNvSpPr/>
          <p:nvPr/>
        </p:nvSpPr>
        <p:spPr>
          <a:xfrm>
            <a:off x="2029705" y="2208682"/>
            <a:ext cx="6193385" cy="1220852"/>
          </a:xfrm>
          <a:prstGeom prst="rect">
            <a:avLst/>
          </a:prstGeom>
          <a:ln w="12700">
            <a:miter lim="400000"/>
          </a:ln>
          <a:extLst>
            <a:ext uri="{C572A759-6A51-4108-AA02-DFA0A04FC94B}">
              <ma14:wrappingTextBoxFlag xmlns:ma14="http://schemas.microsoft.com/office/mac/drawingml/2011/main" val="1"/>
            </a:ext>
          </a:extLst>
        </p:spPr>
        <p:txBody>
          <a:bodyPr wrap="none" lIns="45719" rIns="45719">
            <a:spAutoFit/>
          </a:bodyPr>
          <a:lstStyle/>
          <a:p>
            <a:pPr marL="228600" indent="-228600">
              <a:lnSpc>
                <a:spcPct val="81000"/>
              </a:lnSpc>
              <a:spcBef>
                <a:spcPts val="1000"/>
              </a:spcBef>
              <a:buSzPct val="100000"/>
              <a:buFont typeface="Arial"/>
              <a:buChar char="•"/>
              <a:defRPr sz="2800">
                <a:latin typeface="ＭＳ Ｐゴシック"/>
                <a:ea typeface="ＭＳ Ｐゴシック"/>
                <a:cs typeface="ＭＳ Ｐゴシック"/>
                <a:sym typeface="ＭＳ Ｐゴシック"/>
              </a:defRPr>
            </a:pPr>
            <a:endParaRPr sz="2400"/>
          </a:p>
          <a:p>
            <a:pPr marL="228600" indent="-228600">
              <a:lnSpc>
                <a:spcPct val="81000"/>
              </a:lnSpc>
              <a:spcBef>
                <a:spcPts val="500"/>
              </a:spcBef>
              <a:buSzPct val="100000"/>
              <a:buFont typeface="Arial"/>
              <a:buChar char="•"/>
              <a:defRPr sz="2400">
                <a:latin typeface="ＭＳ Ｐゴシック"/>
                <a:ea typeface="ＭＳ Ｐゴシック"/>
                <a:cs typeface="ＭＳ Ｐゴシック"/>
                <a:sym typeface="ＭＳ Ｐゴシック"/>
              </a:defRPr>
            </a:pPr>
            <a:r>
              <a:rPr b="1"/>
              <a:t>最急降下法の解が収束していない</a:t>
            </a:r>
            <a:r>
              <a:t>のが原因</a:t>
            </a:r>
          </a:p>
          <a:p>
            <a:pPr lvl="1" marL="685800" indent="-228600">
              <a:lnSpc>
                <a:spcPct val="81000"/>
              </a:lnSpc>
              <a:spcBef>
                <a:spcPts val="500"/>
              </a:spcBef>
              <a:buSzPct val="100000"/>
              <a:buFont typeface="Arial"/>
              <a:buChar char="•"/>
              <a:defRPr sz="2400">
                <a:latin typeface="ＭＳ Ｐゴシック"/>
                <a:ea typeface="ＭＳ Ｐゴシック"/>
                <a:cs typeface="ＭＳ Ｐゴシック"/>
                <a:sym typeface="ＭＳ Ｐゴシック"/>
              </a:defRPr>
            </a:pPr>
            <a:r>
              <a:rPr b="1"/>
              <a:t>最少二乗法</a:t>
            </a:r>
            <a:r>
              <a:t>や</a:t>
            </a:r>
            <a:r>
              <a:rPr b="1"/>
              <a:t>多次元尺度法</a:t>
            </a:r>
            <a:r>
              <a:t>を使う</a:t>
            </a:r>
          </a:p>
        </p:txBody>
      </p:sp>
    </p:spTree>
  </p:cSld>
  <p:clrMapOvr>
    <a:masterClrMapping/>
  </p:clrMapOvr>
  <p:transition xmlns:p14="http://schemas.microsoft.com/office/powerpoint/2010/main" spd="med" advClick="1" p14:dur="1000"/>
</p:sld>
</file>

<file path=ppt/slides/slide5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53" name="Shape 453"/>
          <p:cNvSpPr/>
          <p:nvPr>
            <p:ph type="title"/>
          </p:nvPr>
        </p:nvSpPr>
        <p:spPr>
          <a:xfrm>
            <a:off x="0" y="365125"/>
            <a:ext cx="9144000" cy="1325564"/>
          </a:xfrm>
          <a:prstGeom prst="rect">
            <a:avLst/>
          </a:prstGeom>
        </p:spPr>
        <p:txBody>
          <a:bodyPr lIns="45719" tIns="45719" rIns="45719" bIns="45719"/>
          <a:lstStyle>
            <a:lvl1pPr defTabSz="877823">
              <a:defRPr sz="4224">
                <a:latin typeface="Arial"/>
                <a:ea typeface="Arial"/>
                <a:cs typeface="Arial"/>
                <a:sym typeface="Arial"/>
              </a:defRPr>
            </a:lvl1pPr>
          </a:lstStyle>
          <a:p>
            <a:pPr/>
            <a:r>
              <a:t>実験１－１：同期精度（チャープ信号）</a:t>
            </a:r>
          </a:p>
        </p:txBody>
      </p:sp>
      <p:pic>
        <p:nvPicPr>
          <p:cNvPr id="454" name="image13.png"/>
          <p:cNvPicPr>
            <a:picLocks noChangeAspect="1"/>
          </p:cNvPicPr>
          <p:nvPr/>
        </p:nvPicPr>
        <p:blipFill>
          <a:blip r:embed="rId2">
            <a:extLst/>
          </a:blip>
          <a:stretch>
            <a:fillRect/>
          </a:stretch>
        </p:blipFill>
        <p:spPr>
          <a:xfrm>
            <a:off x="201274" y="4257142"/>
            <a:ext cx="8741451" cy="1919821"/>
          </a:xfrm>
          <a:prstGeom prst="rect">
            <a:avLst/>
          </a:prstGeom>
          <a:ln w="12700">
            <a:miter lim="400000"/>
          </a:ln>
        </p:spPr>
      </p:pic>
      <p:sp>
        <p:nvSpPr>
          <p:cNvPr id="455" name="Shape 455"/>
          <p:cNvSpPr/>
          <p:nvPr/>
        </p:nvSpPr>
        <p:spPr>
          <a:xfrm>
            <a:off x="5007428" y="1825625"/>
            <a:ext cx="2554514" cy="2202166"/>
          </a:xfrm>
          <a:prstGeom prst="triangle">
            <a:avLst/>
          </a:prstGeom>
          <a:ln w="12700">
            <a:solidFill>
              <a:srgbClr val="FF0000"/>
            </a:solidFill>
            <a:miter/>
          </a:ln>
        </p:spPr>
        <p:txBody>
          <a:bodyPr lIns="45719" rIns="45719" anchor="ctr"/>
          <a:lstStyle/>
          <a:p>
            <a:pPr algn="ctr">
              <a:defRPr>
                <a:solidFill>
                  <a:srgbClr val="FFFFFF"/>
                </a:solidFill>
              </a:defRPr>
            </a:pPr>
          </a:p>
        </p:txBody>
      </p:sp>
      <p:sp>
        <p:nvSpPr>
          <p:cNvPr id="456" name="Shape 456"/>
          <p:cNvSpPr/>
          <p:nvPr/>
        </p:nvSpPr>
        <p:spPr>
          <a:xfrm>
            <a:off x="6125028" y="1690688"/>
            <a:ext cx="333829" cy="457425"/>
          </a:xfrm>
          <a:prstGeom prst="rect">
            <a:avLst/>
          </a:prstGeom>
          <a:solidFill>
            <a:srgbClr val="7F7F7F"/>
          </a:solidFill>
          <a:ln w="12700">
            <a:solidFill>
              <a:srgbClr val="42719B"/>
            </a:solidFill>
            <a:miter/>
          </a:ln>
        </p:spPr>
        <p:txBody>
          <a:bodyPr lIns="45719" rIns="45719" anchor="ctr"/>
          <a:lstStyle/>
          <a:p>
            <a:pPr algn="ctr">
              <a:defRPr>
                <a:solidFill>
                  <a:srgbClr val="FFFFFF"/>
                </a:solidFill>
              </a:defRPr>
            </a:pPr>
          </a:p>
        </p:txBody>
      </p:sp>
      <p:sp>
        <p:nvSpPr>
          <p:cNvPr id="457" name="Shape 457"/>
          <p:cNvSpPr/>
          <p:nvPr/>
        </p:nvSpPr>
        <p:spPr>
          <a:xfrm>
            <a:off x="7395027" y="3799078"/>
            <a:ext cx="333829" cy="457425"/>
          </a:xfrm>
          <a:prstGeom prst="rect">
            <a:avLst/>
          </a:prstGeom>
          <a:solidFill>
            <a:srgbClr val="7F7F7F"/>
          </a:solidFill>
          <a:ln w="12700">
            <a:solidFill>
              <a:srgbClr val="42719B"/>
            </a:solidFill>
            <a:miter/>
          </a:ln>
        </p:spPr>
        <p:txBody>
          <a:bodyPr lIns="45719" rIns="45719" anchor="ctr"/>
          <a:lstStyle/>
          <a:p>
            <a:pPr algn="ctr">
              <a:defRPr>
                <a:solidFill>
                  <a:srgbClr val="FFFFFF"/>
                </a:solidFill>
              </a:defRPr>
            </a:pPr>
          </a:p>
        </p:txBody>
      </p:sp>
      <p:sp>
        <p:nvSpPr>
          <p:cNvPr id="458" name="Shape 458"/>
          <p:cNvSpPr/>
          <p:nvPr/>
        </p:nvSpPr>
        <p:spPr>
          <a:xfrm>
            <a:off x="4833256" y="3752663"/>
            <a:ext cx="333829" cy="457425"/>
          </a:xfrm>
          <a:prstGeom prst="rect">
            <a:avLst/>
          </a:prstGeom>
          <a:solidFill>
            <a:srgbClr val="7F7F7F"/>
          </a:solidFill>
          <a:ln w="12700">
            <a:solidFill>
              <a:srgbClr val="42719B"/>
            </a:solidFill>
            <a:miter/>
          </a:ln>
        </p:spPr>
        <p:txBody>
          <a:bodyPr lIns="45719" rIns="45719" anchor="ctr"/>
          <a:lstStyle/>
          <a:p>
            <a:pPr algn="ctr">
              <a:defRPr>
                <a:solidFill>
                  <a:srgbClr val="FFFFFF"/>
                </a:solidFill>
              </a:defRPr>
            </a:pPr>
          </a:p>
        </p:txBody>
      </p:sp>
      <p:sp>
        <p:nvSpPr>
          <p:cNvPr id="459" name="Shape 459"/>
          <p:cNvSpPr/>
          <p:nvPr/>
        </p:nvSpPr>
        <p:spPr>
          <a:xfrm>
            <a:off x="5167084" y="2742040"/>
            <a:ext cx="486031" cy="358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2m</a:t>
            </a:r>
          </a:p>
        </p:txBody>
      </p:sp>
      <p:sp>
        <p:nvSpPr>
          <p:cNvPr id="460" name="Shape 460"/>
          <p:cNvSpPr/>
          <p:nvPr/>
        </p:nvSpPr>
        <p:spPr>
          <a:xfrm>
            <a:off x="6916353" y="2722638"/>
            <a:ext cx="486030" cy="358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2m</a:t>
            </a:r>
          </a:p>
        </p:txBody>
      </p:sp>
      <p:sp>
        <p:nvSpPr>
          <p:cNvPr id="461" name="Shape 461"/>
          <p:cNvSpPr/>
          <p:nvPr/>
        </p:nvSpPr>
        <p:spPr>
          <a:xfrm>
            <a:off x="5994598" y="3702825"/>
            <a:ext cx="486030" cy="358141"/>
          </a:xfrm>
          <a:prstGeom prst="rect">
            <a:avLst/>
          </a:prstGeom>
          <a:ln w="12700">
            <a:miter lim="400000"/>
          </a:ln>
          <a:extLst>
            <a:ext uri="{C572A759-6A51-4108-AA02-DFA0A04FC94B}">
              <ma14:wrappingTextBoxFlag xmlns:ma14="http://schemas.microsoft.com/office/mac/drawingml/2011/main" val="1"/>
            </a:ext>
          </a:extLst>
        </p:spPr>
        <p:txBody>
          <a:bodyPr lIns="45719" rIns="45719">
            <a:spAutoFit/>
          </a:bodyPr>
          <a:lstStyle/>
          <a:p>
            <a:pPr/>
            <a:r>
              <a:t>2m</a:t>
            </a:r>
          </a:p>
        </p:txBody>
      </p:sp>
    </p:spTree>
  </p:cSld>
  <p:clrMapOvr>
    <a:masterClrMapping/>
  </p:clrMapOvr>
  <p:transition xmlns:p14="http://schemas.microsoft.com/office/powerpoint/2010/main" spd="med" advClick="1" p14:dur="1000"/>
</p:sld>
</file>

<file path=ppt/slides/slide5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463" name="Shape 463"/>
          <p:cNvSpPr/>
          <p:nvPr>
            <p:ph type="title"/>
          </p:nvPr>
        </p:nvSpPr>
        <p:spPr>
          <a:xfrm>
            <a:off x="5975" y="365125"/>
            <a:ext cx="9507071" cy="1325564"/>
          </a:xfrm>
          <a:prstGeom prst="rect">
            <a:avLst/>
          </a:prstGeom>
        </p:spPr>
        <p:txBody>
          <a:bodyPr lIns="45719" tIns="45719" rIns="45719" bIns="45719"/>
          <a:lstStyle>
            <a:lvl1pPr defTabSz="859536">
              <a:defRPr sz="4136">
                <a:latin typeface="Arial"/>
                <a:ea typeface="Arial"/>
                <a:cs typeface="Arial"/>
                <a:sym typeface="Arial"/>
              </a:defRPr>
            </a:lvl1pPr>
          </a:lstStyle>
          <a:p>
            <a:pPr/>
            <a:r>
              <a:t>実験１－２：同期精度（スペクトル拡散）</a:t>
            </a:r>
          </a:p>
        </p:txBody>
      </p:sp>
      <p:pic>
        <p:nvPicPr>
          <p:cNvPr id="464" name="image14.png"/>
          <p:cNvPicPr>
            <a:picLocks noChangeAspect="1"/>
          </p:cNvPicPr>
          <p:nvPr/>
        </p:nvPicPr>
        <p:blipFill>
          <a:blip r:embed="rId2">
            <a:extLst/>
          </a:blip>
          <a:srcRect l="7728" t="0" r="18010" b="30614"/>
          <a:stretch>
            <a:fillRect/>
          </a:stretch>
        </p:blipFill>
        <p:spPr>
          <a:xfrm>
            <a:off x="136436" y="3370963"/>
            <a:ext cx="4428000" cy="3060000"/>
          </a:xfrm>
          <a:prstGeom prst="rect">
            <a:avLst/>
          </a:prstGeom>
          <a:ln w="12700">
            <a:miter lim="400000"/>
          </a:ln>
        </p:spPr>
      </p:pic>
      <p:graphicFrame>
        <p:nvGraphicFramePr>
          <p:cNvPr id="465" name="Table 465"/>
          <p:cNvGraphicFramePr/>
          <p:nvPr/>
        </p:nvGraphicFramePr>
        <p:xfrm>
          <a:off x="4586989" y="2544127"/>
          <a:ext cx="3957426" cy="2966801"/>
        </p:xfrm>
        <a:graphic xmlns:a="http://schemas.openxmlformats.org/drawingml/2006/main">
          <a:graphicData uri="http://schemas.openxmlformats.org/drawingml/2006/table">
            <a:tbl>
              <a:tblPr firstCol="0" firstRow="1" lastCol="0" lastRow="0" bandCol="0" bandRow="1" rtl="0">
                <a:tableStyleId>{4C3C2611-4C71-4FC5-86AE-919BDF0F9419}</a:tableStyleId>
              </a:tblPr>
              <a:tblGrid>
                <a:gridCol w="866050"/>
                <a:gridCol w="752900"/>
                <a:gridCol w="839450"/>
                <a:gridCol w="1499025"/>
              </a:tblGrid>
              <a:tr h="370850">
                <a:tc>
                  <a:txBody>
                    <a:bodyPr/>
                    <a:lstStyle/>
                    <a:p>
                      <a:pPr algn="l">
                        <a:defRPr sz="1400">
                          <a:latin typeface="Arial"/>
                          <a:ea typeface="Arial"/>
                          <a:cs typeface="Arial"/>
                          <a:sym typeface="Arial"/>
                        </a:defRPr>
                      </a:pPr>
                    </a:p>
                  </a:txBody>
                  <a:tcPr marL="45720" marR="45720" marT="45720" marB="45720" anchor="t" anchorCtr="0" horzOverflow="overflow"/>
                </a:tc>
                <a:tc>
                  <a:txBody>
                    <a:bodyPr/>
                    <a:lstStyle/>
                    <a:p>
                      <a:pPr algn="l">
                        <a:defRPr sz="2000">
                          <a:latin typeface="Arial"/>
                          <a:ea typeface="Arial"/>
                          <a:cs typeface="Arial"/>
                          <a:sym typeface="Arial"/>
                        </a:defRPr>
                      </a:pPr>
                      <a:r>
                        <a:t>20</a:t>
                      </a:r>
                      <a:r>
                        <a:rPr>
                          <a:latin typeface="+mj-lt"/>
                          <a:ea typeface="+mj-ea"/>
                          <a:cs typeface="+mj-cs"/>
                          <a:sym typeface="Helvetica"/>
                        </a:rPr>
                        <a:t>回試行平均</a:t>
                      </a:r>
                    </a:p>
                  </a:txBody>
                  <a:tcPr marL="45720" marR="45720" marT="45720" marB="45720" anchor="t" anchorCtr="0" horzOverflow="overflow"/>
                </a:tc>
                <a:tc>
                  <a:txBody>
                    <a:bodyPr/>
                    <a:lstStyle/>
                    <a:p>
                      <a:pPr algn="l">
                        <a:defRPr sz="2000">
                          <a:latin typeface="Arial"/>
                          <a:ea typeface="Arial"/>
                          <a:cs typeface="Arial"/>
                          <a:sym typeface="Arial"/>
                        </a:defRPr>
                      </a:pPr>
                      <a:r>
                        <a:rPr>
                          <a:latin typeface="+mj-lt"/>
                          <a:ea typeface="+mj-ea"/>
                          <a:cs typeface="+mj-cs"/>
                          <a:sym typeface="Helvetica"/>
                        </a:rPr>
                        <a:t>標準偏差</a:t>
                      </a:r>
                    </a:p>
                  </a:txBody>
                  <a:tcPr marL="45720" marR="45720" marT="45720" marB="45720" anchor="t" anchorCtr="0" horzOverflow="overflow"/>
                </a:tc>
                <a:tc>
                  <a:txBody>
                    <a:bodyPr/>
                    <a:lstStyle/>
                    <a:p>
                      <a:pPr algn="l">
                        <a:defRPr sz="2000">
                          <a:latin typeface="Arial"/>
                          <a:ea typeface="Arial"/>
                          <a:cs typeface="Arial"/>
                          <a:sym typeface="Arial"/>
                        </a:defRPr>
                      </a:pPr>
                      <a:r>
                        <a:rPr>
                          <a:latin typeface="+mj-lt"/>
                          <a:ea typeface="+mj-ea"/>
                          <a:cs typeface="+mj-cs"/>
                          <a:sym typeface="Helvetica"/>
                        </a:rPr>
                        <a:t>実測距離</a:t>
                      </a:r>
                    </a:p>
                  </a:txBody>
                  <a:tcPr marL="45720" marR="45720" marT="45720" marB="45720" anchor="t" anchorCtr="0" horzOverflow="overflow"/>
                </a:tc>
              </a:tr>
              <a:tr h="370850">
                <a:tc>
                  <a:txBody>
                    <a:bodyPr/>
                    <a:lstStyle/>
                    <a:p>
                      <a:pPr algn="l">
                        <a:defRPr sz="1800"/>
                      </a:pPr>
                      <a:r>
                        <a:rPr sz="2400">
                          <a:latin typeface="Arial"/>
                          <a:ea typeface="Arial"/>
                          <a:cs typeface="Arial"/>
                          <a:sym typeface="Arial"/>
                        </a:rPr>
                        <a:t>B-Y</a:t>
                      </a:r>
                    </a:p>
                  </a:txBody>
                  <a:tcPr marL="9525" marR="9525" marT="9525" marB="9525" anchor="ctr" anchorCtr="0" horzOverflow="overflow"/>
                </a:tc>
                <a:tc>
                  <a:txBody>
                    <a:bodyPr/>
                    <a:lstStyle/>
                    <a:p>
                      <a:pPr>
                        <a:defRPr sz="1800"/>
                      </a:pPr>
                      <a:r>
                        <a:rPr sz="2400">
                          <a:latin typeface="Arial"/>
                          <a:ea typeface="Arial"/>
                          <a:cs typeface="Arial"/>
                          <a:sym typeface="Arial"/>
                        </a:rPr>
                        <a:t>2.34</a:t>
                      </a:r>
                    </a:p>
                  </a:txBody>
                  <a:tcPr marL="9525" marR="9525" marT="9525" marB="9525" anchor="ctr" anchorCtr="0" horzOverflow="overflow"/>
                </a:tc>
                <a:tc>
                  <a:txBody>
                    <a:bodyPr/>
                    <a:lstStyle/>
                    <a:p>
                      <a:pPr>
                        <a:defRPr sz="1800"/>
                      </a:pPr>
                      <a:r>
                        <a:rPr sz="2400">
                          <a:latin typeface="Arial"/>
                          <a:ea typeface="Arial"/>
                          <a:cs typeface="Arial"/>
                          <a:sym typeface="Arial"/>
                        </a:rPr>
                        <a:t>0.250</a:t>
                      </a:r>
                    </a:p>
                  </a:txBody>
                  <a:tcPr marL="9525" marR="9525" marT="9525" marB="9525" anchor="ctr" anchorCtr="0" horzOverflow="overflow"/>
                </a:tc>
                <a:tc>
                  <a:txBody>
                    <a:bodyPr/>
                    <a:lstStyle/>
                    <a:p>
                      <a:pPr>
                        <a:defRPr sz="1800"/>
                      </a:pPr>
                      <a:r>
                        <a:rPr sz="2400">
                          <a:latin typeface="Arial"/>
                          <a:ea typeface="Arial"/>
                          <a:cs typeface="Arial"/>
                          <a:sym typeface="Arial"/>
                        </a:rPr>
                        <a:t>2.75</a:t>
                      </a:r>
                    </a:p>
                  </a:txBody>
                  <a:tcPr marL="9525" marR="9525" marT="9525" marB="9525" anchor="ctr" anchorCtr="0" horzOverflow="overflow"/>
                </a:tc>
              </a:tr>
              <a:tr h="370850">
                <a:tc>
                  <a:txBody>
                    <a:bodyPr/>
                    <a:lstStyle/>
                    <a:p>
                      <a:pPr algn="l">
                        <a:defRPr sz="1800"/>
                      </a:pPr>
                      <a:r>
                        <a:rPr sz="2400">
                          <a:latin typeface="Arial"/>
                          <a:ea typeface="Arial"/>
                          <a:cs typeface="Arial"/>
                          <a:sym typeface="Arial"/>
                        </a:rPr>
                        <a:t>B-C</a:t>
                      </a:r>
                    </a:p>
                  </a:txBody>
                  <a:tcPr marL="9525" marR="9525" marT="9525" marB="9525" anchor="ctr" anchorCtr="0" horzOverflow="overflow"/>
                </a:tc>
                <a:tc>
                  <a:txBody>
                    <a:bodyPr/>
                    <a:lstStyle/>
                    <a:p>
                      <a:pPr>
                        <a:defRPr sz="1800"/>
                      </a:pPr>
                      <a:r>
                        <a:rPr sz="2400">
                          <a:latin typeface="Arial"/>
                          <a:ea typeface="Arial"/>
                          <a:cs typeface="Arial"/>
                          <a:sym typeface="Arial"/>
                        </a:rPr>
                        <a:t>1.55</a:t>
                      </a:r>
                    </a:p>
                  </a:txBody>
                  <a:tcPr marL="9525" marR="9525" marT="9525" marB="9525" anchor="ctr" anchorCtr="0" horzOverflow="overflow"/>
                </a:tc>
                <a:tc>
                  <a:txBody>
                    <a:bodyPr/>
                    <a:lstStyle/>
                    <a:p>
                      <a:pPr>
                        <a:defRPr sz="1800"/>
                      </a:pPr>
                      <a:r>
                        <a:rPr sz="2400">
                          <a:latin typeface="Arial"/>
                          <a:ea typeface="Arial"/>
                          <a:cs typeface="Arial"/>
                          <a:sym typeface="Arial"/>
                        </a:rPr>
                        <a:t>0.117</a:t>
                      </a:r>
                    </a:p>
                  </a:txBody>
                  <a:tcPr marL="9525" marR="9525" marT="9525" marB="9525" anchor="ctr" anchorCtr="0" horzOverflow="overflow"/>
                </a:tc>
                <a:tc>
                  <a:txBody>
                    <a:bodyPr/>
                    <a:lstStyle/>
                    <a:p>
                      <a:pPr>
                        <a:defRPr sz="1800"/>
                      </a:pPr>
                      <a:r>
                        <a:rPr sz="2400">
                          <a:latin typeface="Arial"/>
                          <a:ea typeface="Arial"/>
                          <a:cs typeface="Arial"/>
                          <a:sym typeface="Arial"/>
                        </a:rPr>
                        <a:t>2.65</a:t>
                      </a:r>
                    </a:p>
                  </a:txBody>
                  <a:tcPr marL="9525" marR="9525" marT="9525" marB="9525" anchor="ctr" anchorCtr="0" horzOverflow="overflow"/>
                </a:tc>
              </a:tr>
              <a:tr h="370850">
                <a:tc>
                  <a:txBody>
                    <a:bodyPr/>
                    <a:lstStyle/>
                    <a:p>
                      <a:pPr algn="l">
                        <a:defRPr sz="1800"/>
                      </a:pPr>
                      <a:r>
                        <a:rPr sz="2400">
                          <a:latin typeface="Arial"/>
                          <a:ea typeface="Arial"/>
                          <a:cs typeface="Arial"/>
                          <a:sym typeface="Arial"/>
                        </a:rPr>
                        <a:t>Y-B</a:t>
                      </a:r>
                    </a:p>
                  </a:txBody>
                  <a:tcPr marL="9525" marR="9525" marT="9525" marB="9525" anchor="ctr" anchorCtr="0" horzOverflow="overflow"/>
                </a:tc>
                <a:tc>
                  <a:txBody>
                    <a:bodyPr/>
                    <a:lstStyle/>
                    <a:p>
                      <a:pPr>
                        <a:defRPr sz="1800"/>
                      </a:pPr>
                      <a:r>
                        <a:rPr sz="2400">
                          <a:latin typeface="Arial"/>
                          <a:ea typeface="Arial"/>
                          <a:cs typeface="Arial"/>
                          <a:sym typeface="Arial"/>
                        </a:rPr>
                        <a:t>2.34</a:t>
                      </a:r>
                    </a:p>
                  </a:txBody>
                  <a:tcPr marL="9525" marR="9525" marT="9525" marB="9525" anchor="ctr" anchorCtr="0" horzOverflow="overflow"/>
                </a:tc>
                <a:tc>
                  <a:txBody>
                    <a:bodyPr/>
                    <a:lstStyle/>
                    <a:p>
                      <a:pPr>
                        <a:defRPr sz="1800"/>
                      </a:pPr>
                      <a:r>
                        <a:rPr sz="2400">
                          <a:latin typeface="Arial"/>
                          <a:ea typeface="Arial"/>
                          <a:cs typeface="Arial"/>
                          <a:sym typeface="Arial"/>
                        </a:rPr>
                        <a:t>0.250</a:t>
                      </a:r>
                    </a:p>
                  </a:txBody>
                  <a:tcPr marL="9525" marR="9525" marT="9525" marB="9525" anchor="ctr" anchorCtr="0" horzOverflow="overflow"/>
                </a:tc>
                <a:tc>
                  <a:txBody>
                    <a:bodyPr/>
                    <a:lstStyle/>
                    <a:p>
                      <a:pPr>
                        <a:defRPr sz="1800"/>
                      </a:pPr>
                      <a:r>
                        <a:rPr sz="2400">
                          <a:latin typeface="Arial"/>
                          <a:ea typeface="Arial"/>
                          <a:cs typeface="Arial"/>
                          <a:sym typeface="Arial"/>
                        </a:rPr>
                        <a:t>2.75</a:t>
                      </a:r>
                    </a:p>
                  </a:txBody>
                  <a:tcPr marL="9525" marR="9525" marT="9525" marB="9525" anchor="ctr" anchorCtr="0" horzOverflow="overflow"/>
                </a:tc>
              </a:tr>
              <a:tr h="370850">
                <a:tc>
                  <a:txBody>
                    <a:bodyPr/>
                    <a:lstStyle/>
                    <a:p>
                      <a:pPr algn="l">
                        <a:defRPr sz="1800"/>
                      </a:pPr>
                      <a:r>
                        <a:rPr sz="2400">
                          <a:latin typeface="Arial"/>
                          <a:ea typeface="Arial"/>
                          <a:cs typeface="Arial"/>
                          <a:sym typeface="Arial"/>
                        </a:rPr>
                        <a:t>Y-M</a:t>
                      </a:r>
                    </a:p>
                  </a:txBody>
                  <a:tcPr marL="9525" marR="9525" marT="9525" marB="9525" anchor="ctr" anchorCtr="0" horzOverflow="overflow"/>
                </a:tc>
                <a:tc>
                  <a:txBody>
                    <a:bodyPr/>
                    <a:lstStyle/>
                    <a:p>
                      <a:pPr>
                        <a:defRPr sz="1800"/>
                      </a:pPr>
                      <a:r>
                        <a:rPr sz="2400">
                          <a:latin typeface="Arial"/>
                          <a:ea typeface="Arial"/>
                          <a:cs typeface="Arial"/>
                          <a:sym typeface="Arial"/>
                        </a:rPr>
                        <a:t>1.46</a:t>
                      </a:r>
                    </a:p>
                  </a:txBody>
                  <a:tcPr marL="9525" marR="9525" marT="9525" marB="9525" anchor="ctr" anchorCtr="0" horzOverflow="overflow"/>
                </a:tc>
                <a:tc>
                  <a:txBody>
                    <a:bodyPr/>
                    <a:lstStyle/>
                    <a:p>
                      <a:pPr>
                        <a:defRPr sz="1800"/>
                      </a:pPr>
                      <a:r>
                        <a:rPr sz="2400">
                          <a:latin typeface="Arial"/>
                          <a:ea typeface="Arial"/>
                          <a:cs typeface="Arial"/>
                          <a:sym typeface="Arial"/>
                        </a:rPr>
                        <a:t>0.257</a:t>
                      </a:r>
                    </a:p>
                  </a:txBody>
                  <a:tcPr marL="9525" marR="9525" marT="9525" marB="9525" anchor="ctr" anchorCtr="0" horzOverflow="overflow"/>
                </a:tc>
                <a:tc>
                  <a:txBody>
                    <a:bodyPr/>
                    <a:lstStyle/>
                    <a:p>
                      <a:pPr>
                        <a:defRPr sz="1800"/>
                      </a:pPr>
                      <a:r>
                        <a:rPr sz="2400">
                          <a:latin typeface="Arial"/>
                          <a:ea typeface="Arial"/>
                          <a:cs typeface="Arial"/>
                          <a:sym typeface="Arial"/>
                        </a:rPr>
                        <a:t>2.23</a:t>
                      </a:r>
                    </a:p>
                  </a:txBody>
                  <a:tcPr marL="9525" marR="9525" marT="9525" marB="9525" anchor="ctr" anchorCtr="0" horzOverflow="overflow"/>
                </a:tc>
              </a:tr>
              <a:tr h="370850">
                <a:tc>
                  <a:txBody>
                    <a:bodyPr/>
                    <a:lstStyle/>
                    <a:p>
                      <a:pPr algn="l">
                        <a:defRPr sz="1800"/>
                      </a:pPr>
                      <a:r>
                        <a:rPr sz="2400">
                          <a:latin typeface="Arial"/>
                          <a:ea typeface="Arial"/>
                          <a:cs typeface="Arial"/>
                          <a:sym typeface="Arial"/>
                        </a:rPr>
                        <a:t>C-B</a:t>
                      </a:r>
                    </a:p>
                  </a:txBody>
                  <a:tcPr marL="9525" marR="9525" marT="9525" marB="9525" anchor="ctr" anchorCtr="0" horzOverflow="overflow"/>
                </a:tc>
                <a:tc>
                  <a:txBody>
                    <a:bodyPr/>
                    <a:lstStyle/>
                    <a:p>
                      <a:pPr>
                        <a:defRPr sz="1800"/>
                      </a:pPr>
                      <a:r>
                        <a:rPr sz="2400">
                          <a:latin typeface="Arial"/>
                          <a:ea typeface="Arial"/>
                          <a:cs typeface="Arial"/>
                          <a:sym typeface="Arial"/>
                        </a:rPr>
                        <a:t>1.55</a:t>
                      </a:r>
                    </a:p>
                  </a:txBody>
                  <a:tcPr marL="9525" marR="9525" marT="9525" marB="9525" anchor="ctr" anchorCtr="0" horzOverflow="overflow"/>
                </a:tc>
                <a:tc>
                  <a:txBody>
                    <a:bodyPr/>
                    <a:lstStyle/>
                    <a:p>
                      <a:pPr>
                        <a:defRPr sz="1800"/>
                      </a:pPr>
                      <a:r>
                        <a:rPr sz="2400">
                          <a:latin typeface="Arial"/>
                          <a:ea typeface="Arial"/>
                          <a:cs typeface="Arial"/>
                          <a:sym typeface="Arial"/>
                        </a:rPr>
                        <a:t>0.117</a:t>
                      </a:r>
                    </a:p>
                  </a:txBody>
                  <a:tcPr marL="9525" marR="9525" marT="9525" marB="9525" anchor="ctr" anchorCtr="0" horzOverflow="overflow"/>
                </a:tc>
                <a:tc>
                  <a:txBody>
                    <a:bodyPr/>
                    <a:lstStyle/>
                    <a:p>
                      <a:pPr>
                        <a:defRPr sz="1800"/>
                      </a:pPr>
                      <a:r>
                        <a:rPr sz="2400">
                          <a:latin typeface="Arial"/>
                          <a:ea typeface="Arial"/>
                          <a:cs typeface="Arial"/>
                          <a:sym typeface="Arial"/>
                        </a:rPr>
                        <a:t>2.65</a:t>
                      </a:r>
                    </a:p>
                  </a:txBody>
                  <a:tcPr marL="9525" marR="9525" marT="9525" marB="9525" anchor="ctr" anchorCtr="0" horzOverflow="overflow"/>
                </a:tc>
              </a:tr>
              <a:tr h="370850">
                <a:tc>
                  <a:txBody>
                    <a:bodyPr/>
                    <a:lstStyle/>
                    <a:p>
                      <a:pPr algn="l">
                        <a:defRPr sz="1800"/>
                      </a:pPr>
                      <a:r>
                        <a:rPr sz="2400">
                          <a:latin typeface="Arial"/>
                          <a:ea typeface="Arial"/>
                          <a:cs typeface="Arial"/>
                          <a:sym typeface="Arial"/>
                        </a:rPr>
                        <a:t>C-M</a:t>
                      </a:r>
                    </a:p>
                  </a:txBody>
                  <a:tcPr marL="9525" marR="9525" marT="9525" marB="9525" anchor="ctr" anchorCtr="0" horzOverflow="overflow"/>
                </a:tc>
                <a:tc>
                  <a:txBody>
                    <a:bodyPr/>
                    <a:lstStyle/>
                    <a:p>
                      <a:pPr>
                        <a:defRPr sz="1800"/>
                      </a:pPr>
                      <a:r>
                        <a:rPr sz="2400">
                          <a:latin typeface="Arial"/>
                          <a:ea typeface="Arial"/>
                          <a:cs typeface="Arial"/>
                          <a:sym typeface="Arial"/>
                        </a:rPr>
                        <a:t>0.95</a:t>
                      </a:r>
                    </a:p>
                  </a:txBody>
                  <a:tcPr marL="9525" marR="9525" marT="9525" marB="9525" anchor="ctr" anchorCtr="0" horzOverflow="overflow"/>
                </a:tc>
                <a:tc>
                  <a:txBody>
                    <a:bodyPr/>
                    <a:lstStyle/>
                    <a:p>
                      <a:pPr>
                        <a:defRPr sz="1800"/>
                      </a:pPr>
                      <a:r>
                        <a:rPr sz="2400">
                          <a:latin typeface="Arial"/>
                          <a:ea typeface="Arial"/>
                          <a:cs typeface="Arial"/>
                          <a:sym typeface="Arial"/>
                        </a:rPr>
                        <a:t>0.133</a:t>
                      </a:r>
                    </a:p>
                  </a:txBody>
                  <a:tcPr marL="9525" marR="9525" marT="9525" marB="9525" anchor="ctr" anchorCtr="0" horzOverflow="overflow"/>
                </a:tc>
                <a:tc>
                  <a:txBody>
                    <a:bodyPr/>
                    <a:lstStyle/>
                    <a:p>
                      <a:pPr>
                        <a:defRPr sz="1800"/>
                      </a:pPr>
                      <a:r>
                        <a:rPr sz="2400">
                          <a:latin typeface="Arial"/>
                          <a:ea typeface="Arial"/>
                          <a:cs typeface="Arial"/>
                          <a:sym typeface="Arial"/>
                        </a:rPr>
                        <a:t>2.97</a:t>
                      </a:r>
                    </a:p>
                  </a:txBody>
                  <a:tcPr marL="9525" marR="9525" marT="9525" marB="9525" anchor="ctr" anchorCtr="0" horzOverflow="overflow"/>
                </a:tc>
              </a:tr>
              <a:tr h="370850">
                <a:tc>
                  <a:txBody>
                    <a:bodyPr/>
                    <a:lstStyle/>
                    <a:p>
                      <a:pPr algn="l">
                        <a:defRPr sz="1800"/>
                      </a:pPr>
                      <a:r>
                        <a:rPr sz="2400">
                          <a:latin typeface="Arial"/>
                          <a:ea typeface="Arial"/>
                          <a:cs typeface="Arial"/>
                          <a:sym typeface="Arial"/>
                        </a:rPr>
                        <a:t>M-C</a:t>
                      </a:r>
                    </a:p>
                  </a:txBody>
                  <a:tcPr marL="9525" marR="9525" marT="9525" marB="9525" anchor="ctr" anchorCtr="0" horzOverflow="overflow"/>
                </a:tc>
                <a:tc>
                  <a:txBody>
                    <a:bodyPr/>
                    <a:lstStyle/>
                    <a:p>
                      <a:pPr>
                        <a:defRPr sz="1800"/>
                      </a:pPr>
                      <a:r>
                        <a:rPr sz="2400">
                          <a:latin typeface="Arial"/>
                          <a:ea typeface="Arial"/>
                          <a:cs typeface="Arial"/>
                          <a:sym typeface="Arial"/>
                        </a:rPr>
                        <a:t>0.95</a:t>
                      </a:r>
                    </a:p>
                  </a:txBody>
                  <a:tcPr marL="9525" marR="9525" marT="9525" marB="9525" anchor="ctr" anchorCtr="0" horzOverflow="overflow"/>
                </a:tc>
                <a:tc>
                  <a:txBody>
                    <a:bodyPr/>
                    <a:lstStyle/>
                    <a:p>
                      <a:pPr>
                        <a:defRPr sz="1800"/>
                      </a:pPr>
                      <a:r>
                        <a:rPr sz="2400">
                          <a:latin typeface="Arial"/>
                          <a:ea typeface="Arial"/>
                          <a:cs typeface="Arial"/>
                          <a:sym typeface="Arial"/>
                        </a:rPr>
                        <a:t>0.133</a:t>
                      </a:r>
                    </a:p>
                  </a:txBody>
                  <a:tcPr marL="9525" marR="9525" marT="9525" marB="9525" anchor="ctr" anchorCtr="0" horzOverflow="overflow"/>
                </a:tc>
                <a:tc>
                  <a:txBody>
                    <a:bodyPr/>
                    <a:lstStyle/>
                    <a:p>
                      <a:pPr>
                        <a:defRPr sz="1800"/>
                      </a:pPr>
                      <a:r>
                        <a:rPr sz="2400">
                          <a:latin typeface="Arial"/>
                          <a:ea typeface="Arial"/>
                          <a:cs typeface="Arial"/>
                          <a:sym typeface="Arial"/>
                        </a:rPr>
                        <a:t>2.97</a:t>
                      </a:r>
                    </a:p>
                  </a:txBody>
                  <a:tcPr marL="9525" marR="9525" marT="9525" marB="9525" anchor="ctr" anchorCtr="0" horzOverflow="overflow"/>
                </a:tc>
              </a:tr>
            </a:tbl>
          </a:graphicData>
        </a:graphic>
      </p:graphicFrame>
    </p:spTree>
  </p:cSld>
  <p:clrMapOvr>
    <a:masterClrMapping/>
  </p:clrMapOvr>
  <mc:AlternateContent xmlns:mc="http://schemas.openxmlformats.org/markup-compatibility/2006">
    <mc:Choice xmlns:p14="http://schemas.microsoft.com/office/powerpoint/2010/main" Requires="p14">
      <p:transition spd="fast" advClick="1" p14:dur="250">
        <p:dissolve/>
      </p:transition>
    </mc:Choice>
    <mc:Fallback>
      <p:transition spd="fast">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1" name="Shape 141"/>
          <p:cNvSpPr/>
          <p:nvPr>
            <p:ph type="title"/>
          </p:nvPr>
        </p:nvSpPr>
        <p:spPr>
          <a:prstGeom prst="rect">
            <a:avLst/>
          </a:prstGeom>
        </p:spPr>
        <p:txBody>
          <a:bodyPr/>
          <a:lstStyle/>
          <a:p>
            <a:pPr/>
            <a:r>
              <a:t>先行研究</a:t>
            </a:r>
          </a:p>
        </p:txBody>
      </p:sp>
      <p:sp>
        <p:nvSpPr>
          <p:cNvPr id="142" name="Shape 142"/>
          <p:cNvSpPr/>
          <p:nvPr>
            <p:ph type="body" sz="quarter" idx="1"/>
          </p:nvPr>
        </p:nvSpPr>
        <p:spPr>
          <a:prstGeom prst="rect">
            <a:avLst/>
          </a:prstGeom>
        </p:spPr>
        <p:txBody>
          <a:bodyPr/>
          <a:lstStyle/>
          <a:p>
            <a:pPr/>
          </a:p>
        </p:txBody>
      </p:sp>
    </p:spTree>
  </p:cSld>
  <p:clrMapOvr>
    <a:masterClrMapping/>
  </p:clrMapOvr>
  <p:transition xmlns:p14="http://schemas.microsoft.com/office/powerpoint/2010/main" spd="med" advClick="1" p14:dur="1000"/>
</p:sld>
</file>

<file path=ppt/slides/slide7.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4" name="Shape 144"/>
          <p:cNvSpPr/>
          <p:nvPr>
            <p:ph type="title"/>
          </p:nvPr>
        </p:nvSpPr>
        <p:spPr>
          <a:prstGeom prst="rect">
            <a:avLst/>
          </a:prstGeom>
        </p:spPr>
        <p:txBody>
          <a:bodyPr/>
          <a:lstStyle>
            <a:lvl1pPr defTabSz="777240">
              <a:defRPr sz="3740"/>
            </a:lvl1pPr>
          </a:lstStyle>
          <a:p>
            <a:pPr/>
            <a:r>
              <a:t> 位置情報を利用した携帯端末への音声情報配信</a:t>
            </a:r>
          </a:p>
        </p:txBody>
      </p:sp>
      <p:sp>
        <p:nvSpPr>
          <p:cNvPr id="145" name="Shape 145"/>
          <p:cNvSpPr/>
          <p:nvPr>
            <p:ph type="body" idx="1"/>
          </p:nvPr>
        </p:nvSpPr>
        <p:spPr>
          <a:prstGeom prst="rect">
            <a:avLst/>
          </a:prstGeom>
        </p:spPr>
        <p:txBody>
          <a:bodyPr/>
          <a:lstStyle/>
          <a:p>
            <a:pPr>
              <a:defRPr sz="800"/>
            </a:pPr>
            <a:r>
              <a:t>河越嵩介，神場知成，田中二郎．位置情報を利用した携帯端末への音声情報配信， 情報処理学会第76回全国大会，4ZA-2，2014.</a:t>
            </a:r>
            <a:endParaRPr sz="2800"/>
          </a:p>
          <a:p>
            <a:pPr/>
            <a:r>
              <a:rPr b="1"/>
              <a:t>位置に応じた音声</a:t>
            </a:r>
            <a:r>
              <a:rPr b="1"/>
              <a:t>サービス</a:t>
            </a:r>
            <a:r>
              <a:t>を提供</a:t>
            </a:r>
          </a:p>
          <a:p>
            <a:pPr/>
          </a:p>
          <a:p>
            <a:pPr/>
            <a:r>
              <a:t>歩きスマホ防止目的</a:t>
            </a:r>
          </a:p>
          <a:p>
            <a:pPr marL="146957" indent="-146957">
              <a:defRPr b="1"/>
            </a:pPr>
            <a:r>
              <a:t>集団が対象ではない</a:t>
            </a:r>
          </a:p>
          <a:p>
            <a:pPr marL="146957" indent="-146957"/>
            <a:r>
              <a:t>端末間の通信で</a:t>
            </a:r>
            <a:r>
              <a:rPr b="1"/>
              <a:t>実空間に刺激を形成しない</a:t>
            </a:r>
          </a:p>
        </p:txBody>
      </p:sp>
    </p:spTree>
  </p:cSld>
  <p:clrMapOvr>
    <a:masterClrMapping/>
  </p:clrMapOvr>
  <p:transition xmlns:p14="http://schemas.microsoft.com/office/powerpoint/2010/main" spd="med" advClick="1" p14:dur="1000"/>
</p:sld>
</file>

<file path=ppt/slides/slide8.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47" name="Shape 147"/>
          <p:cNvSpPr/>
          <p:nvPr>
            <p:ph type="title"/>
          </p:nvPr>
        </p:nvSpPr>
        <p:spPr>
          <a:prstGeom prst="rect">
            <a:avLst/>
          </a:prstGeom>
        </p:spPr>
        <p:txBody>
          <a:bodyPr/>
          <a:lstStyle/>
          <a:p>
            <a:pPr/>
            <a:r>
              <a:t>多チャンネルスピーカ音像定位</a:t>
            </a:r>
          </a:p>
        </p:txBody>
      </p:sp>
      <p:sp>
        <p:nvSpPr>
          <p:cNvPr id="148" name="Shape 148"/>
          <p:cNvSpPr/>
          <p:nvPr>
            <p:ph type="body" idx="1"/>
          </p:nvPr>
        </p:nvSpPr>
        <p:spPr>
          <a:prstGeom prst="rect">
            <a:avLst/>
          </a:prstGeom>
        </p:spPr>
        <p:txBody>
          <a:bodyPr/>
          <a:lstStyle/>
          <a:p>
            <a:pPr marL="203454" indent="-203454" defTabSz="813816">
              <a:spcBef>
                <a:spcPts val="800"/>
              </a:spcBef>
              <a:defRPr sz="2492"/>
            </a:pPr>
            <a:r>
              <a:t>波面合成法</a:t>
            </a:r>
          </a:p>
          <a:p>
            <a:pPr lvl="1" marL="610361" indent="-203454" defTabSz="813816">
              <a:spcBef>
                <a:spcPts val="800"/>
              </a:spcBef>
              <a:defRPr sz="712"/>
            </a:pPr>
            <a:r>
              <a:t>Berkhout, Augustinus J., Diemer de Vries, and Peter Vogel. "Acoustic control by wave field synthesis." The Journal of the Acoustical Society of America 93.5 (1993): 2764-2778.</a:t>
            </a:r>
          </a:p>
          <a:p>
            <a:pPr marL="203454" indent="-203454" defTabSz="813816">
              <a:spcBef>
                <a:spcPts val="800"/>
              </a:spcBef>
              <a:defRPr sz="2492"/>
            </a:pPr>
            <a:r>
              <a:t>高次アンビソニックス法</a:t>
            </a:r>
          </a:p>
          <a:p>
            <a:pPr lvl="1" marL="610361" indent="-203454" defTabSz="813816">
              <a:spcBef>
                <a:spcPts val="800"/>
              </a:spcBef>
              <a:defRPr sz="712"/>
            </a:pPr>
            <a:r>
              <a:t>Daniel, Jérôme. "Spatial sound encoding including near field effect: Introducing distance coding filters and a viable, new ambisonic format." Audio Engineering Society Conference: 23rd International Conference: Signal Processing in Audio Recording and Reproduction. Audio Engineering Society, 2003.</a:t>
            </a:r>
          </a:p>
          <a:p>
            <a:pPr marL="203454" indent="-203454" defTabSz="813816">
              <a:spcBef>
                <a:spcPts val="800"/>
              </a:spcBef>
              <a:defRPr sz="2492"/>
            </a:pPr>
            <a:r>
              <a:t>境界音場制御法</a:t>
            </a:r>
          </a:p>
          <a:p>
            <a:pPr lvl="1" marL="610361" indent="-203454" defTabSz="813816">
              <a:spcBef>
                <a:spcPts val="800"/>
              </a:spcBef>
              <a:defRPr sz="712"/>
            </a:pPr>
            <a:r>
              <a:t>Ise, Shiro. "A principle of sound field control based on the Kirchhoff-Helmholtz integral equation and the theory of inverse systems." Acta Acustica united with Acustica 85.1 (1999): 78-87.</a:t>
            </a:r>
          </a:p>
          <a:p>
            <a:pPr marL="203454" indent="-203454" defTabSz="813816">
              <a:spcBef>
                <a:spcPts val="800"/>
              </a:spcBef>
              <a:defRPr sz="2492"/>
            </a:pPr>
            <a:r>
              <a:t>パラメトリックスピーカ</a:t>
            </a:r>
          </a:p>
          <a:p>
            <a:pPr lvl="1" marL="610361" indent="-203454" defTabSz="813816">
              <a:spcBef>
                <a:spcPts val="800"/>
              </a:spcBef>
              <a:defRPr sz="712"/>
            </a:pPr>
            <a:r>
              <a:t>青木茂明，清水一博，伊藤昂輝．パラメトリックスピーカを用いた再生時の音像定位．信学技報 EA研究会，vol.114，no.423, pp.33--38, 2015.</a:t>
            </a:r>
          </a:p>
          <a:p>
            <a:pPr marL="203454" indent="-203454" defTabSz="813816">
              <a:spcBef>
                <a:spcPts val="800"/>
              </a:spcBef>
              <a:defRPr sz="2492"/>
            </a:pPr>
            <a:r>
              <a:rPr b="1"/>
              <a:t>特殊な機器</a:t>
            </a:r>
            <a:r>
              <a:t>と</a:t>
            </a:r>
            <a:r>
              <a:rPr b="1"/>
              <a:t>特別な設定</a:t>
            </a:r>
            <a:r>
              <a:t>が必要</a:t>
            </a:r>
          </a:p>
          <a:p>
            <a:pPr marL="203454" indent="-203454" defTabSz="813816">
              <a:spcBef>
                <a:spcPts val="800"/>
              </a:spcBef>
              <a:defRPr sz="2492"/>
            </a:pPr>
            <a:r>
              <a:t>公共空間への</a:t>
            </a:r>
            <a:r>
              <a:rPr b="1"/>
              <a:t>導入が困難</a:t>
            </a:r>
          </a:p>
        </p:txBody>
      </p:sp>
    </p:spTree>
  </p:cSld>
  <p:clrMapOvr>
    <a:masterClrMapping/>
  </p:clrMapOvr>
  <p:transition xmlns:p14="http://schemas.microsoft.com/office/powerpoint/2010/main" spd="med" advClick="1" p14:dur="1000"/>
</p:sld>
</file>

<file path=ppt/slides/slide9.xml><?xml version="1.0" encoding="utf-8"?>
<p:sld xmlns:a="http://schemas.openxmlformats.org/drawingml/2006/main" xmlns:r="http://schemas.openxmlformats.org/officeDocument/2006/relationships" xmlns:p="http://schemas.openxmlformats.org/presentationml/2006/main" showMasterSp="1" showMasterPhAnim="1">
  <p:cSld>
    <p:spTree>
      <p:nvGrpSpPr>
        <p:cNvPr id="1" name=""/>
        <p:cNvGrpSpPr/>
        <p:nvPr/>
      </p:nvGrpSpPr>
      <p:grpSpPr>
        <a:xfrm>
          <a:off x="0" y="0"/>
          <a:ext cx="0" cy="0"/>
          <a:chOff x="0" y="0"/>
          <a:chExt cx="0" cy="0"/>
        </a:xfrm>
      </p:grpSpPr>
      <p:sp>
        <p:nvSpPr>
          <p:cNvPr id="150" name="Shape 150"/>
          <p:cNvSpPr/>
          <p:nvPr>
            <p:ph type="title"/>
          </p:nvPr>
        </p:nvSpPr>
        <p:spPr>
          <a:prstGeom prst="rect">
            <a:avLst/>
          </a:prstGeom>
        </p:spPr>
        <p:txBody>
          <a:bodyPr/>
          <a:lstStyle/>
          <a:p>
            <a:pPr/>
            <a:r>
              <a:t>アドホックマイクロホンアレイ</a:t>
            </a:r>
          </a:p>
        </p:txBody>
      </p:sp>
      <p:sp>
        <p:nvSpPr>
          <p:cNvPr id="151" name="Shape 151"/>
          <p:cNvSpPr/>
          <p:nvPr>
            <p:ph type="body" idx="1"/>
          </p:nvPr>
        </p:nvSpPr>
        <p:spPr>
          <a:prstGeom prst="rect">
            <a:avLst/>
          </a:prstGeom>
        </p:spPr>
        <p:txBody>
          <a:bodyPr/>
          <a:lstStyle/>
          <a:p>
            <a:pPr/>
            <a:r>
              <a:t>スマートフォンによるマイクロホンアレイ</a:t>
            </a:r>
          </a:p>
          <a:p>
            <a:pPr lvl="1" marL="685800" indent="-228600">
              <a:defRPr sz="800"/>
            </a:pPr>
            <a:r>
              <a:t>柴田一暁, 小野順貴, 亀岡弘和. 音の発信を利用したスマートフォンアレイの機器位置推定. 音講論 (秋), pp.591--592, 2013.</a:t>
            </a:r>
          </a:p>
          <a:p>
            <a:pPr lvl="1" marL="685800" indent="-228600">
              <a:defRPr sz="800"/>
            </a:pPr>
            <a:r>
              <a:t>柴田一暁, 小野順貴, 亀岡弘和. 音の発信を利用したキャリブレーションに基づくアドホックマイクロホンアレイによる音源定位. 音講論 （春）, pp. 707–710，2014.</a:t>
            </a:r>
          </a:p>
          <a:p>
            <a:pPr/>
            <a:r>
              <a:t>多チャネル信号</a:t>
            </a:r>
          </a:p>
          <a:p>
            <a:pPr/>
            <a:r>
              <a:t>音源位置推定，音源分離</a:t>
            </a:r>
          </a:p>
          <a:p>
            <a:pPr/>
            <a:r>
              <a:t>スマートデバイスでアレイ処理</a:t>
            </a:r>
          </a:p>
          <a:p>
            <a:pPr/>
          </a:p>
          <a:p>
            <a:pPr/>
            <a:r>
              <a:rPr b="1"/>
              <a:t>スピーカアレイ</a:t>
            </a:r>
            <a:r>
              <a:t>を構築という点で</a:t>
            </a:r>
            <a:r>
              <a:rPr b="1"/>
              <a:t>異なる</a:t>
            </a:r>
          </a:p>
        </p:txBody>
      </p:sp>
    </p:spTree>
  </p:cSld>
  <p:clrMapOvr>
    <a:masterClrMapping/>
  </p:clrMapOvr>
  <p:transition xmlns:p14="http://schemas.microsoft.com/office/powerpoint/2010/main" spd="med" advClick="1" p14:dur="1000"/>
</p:sld>
</file>

<file path=ppt/theme/theme1.xml><?xml version="1.0" encoding="utf-8"?>
<a:theme xmlns:a="http://schemas.openxmlformats.org/drawingml/2006/main" xmlns:r="http://schemas.openxmlformats.org/officeDocument/2006/relationships" name="Office テーマ">
  <a:themeElements>
    <a:clrScheme name="Office テーマ">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テーマ">
      <a:majorFont>
        <a:latin typeface="Helvetica"/>
        <a:ea typeface="Helvetica"/>
        <a:cs typeface="Helvetica"/>
      </a:majorFont>
      <a:minorFont>
        <a:latin typeface="游ゴシック"/>
        <a:ea typeface="游ゴシック"/>
        <a:cs typeface="游ゴシック"/>
      </a:minorFont>
    </a:fontScheme>
    <a:fmtScheme name="Office テーマ">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ppt/theme/theme2.xml><?xml version="1.0" encoding="utf-8"?>
<a:theme xmlns:a="http://schemas.openxmlformats.org/drawingml/2006/main" xmlns:r="http://schemas.openxmlformats.org/officeDocument/2006/relationships" name="Office テーマ">
  <a:themeElements>
    <a:clrScheme name="Office テーマ">
      <a:dk1>
        <a:srgbClr val="000000"/>
      </a:dk1>
      <a:lt1>
        <a:srgbClr val="FFFFFF"/>
      </a:lt1>
      <a:dk2>
        <a:srgbClr val="A7A7A7"/>
      </a:dk2>
      <a:lt2>
        <a:srgbClr val="535353"/>
      </a:lt2>
      <a:accent1>
        <a:srgbClr val="5B9BD5"/>
      </a:accent1>
      <a:accent2>
        <a:srgbClr val="ED7D31"/>
      </a:accent2>
      <a:accent3>
        <a:srgbClr val="A5A5A5"/>
      </a:accent3>
      <a:accent4>
        <a:srgbClr val="FFC000"/>
      </a:accent4>
      <a:accent5>
        <a:srgbClr val="4472C4"/>
      </a:accent5>
      <a:accent6>
        <a:srgbClr val="70AD47"/>
      </a:accent6>
      <a:hlink>
        <a:srgbClr val="0000FF"/>
      </a:hlink>
      <a:folHlink>
        <a:srgbClr val="FF00FF"/>
      </a:folHlink>
    </a:clrScheme>
    <a:fontScheme name="Office テーマ">
      <a:majorFont>
        <a:latin typeface="Helvetica"/>
        <a:ea typeface="Helvetica"/>
        <a:cs typeface="Helvetica"/>
      </a:majorFont>
      <a:minorFont>
        <a:latin typeface="游ゴシック"/>
        <a:ea typeface="游ゴシック"/>
        <a:cs typeface="游ゴシック"/>
      </a:minorFont>
    </a:fontScheme>
    <a:fmtScheme name="Office テーマ">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effectStyle>
        <a:effectStyle>
          <a:effectLst/>
        </a:effectStyle>
        <a:effectStyle>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12700" cap="flat">
          <a:solidFill>
            <a:schemeClr val="accent1"/>
          </a:solidFill>
          <a:prstDash val="solid"/>
          <a:miter lim="800000"/>
        </a:ln>
        <a:effectLst/>
        <a:sp3d/>
      </a:spPr>
      <a:bodyPr rot="0" spcFirstLastPara="1" vertOverflow="overflow" horzOverflow="overflow" vert="horz" wrap="square" lIns="45719" tIns="45719" rIns="45719" bIns="45719" numCol="1" spcCol="38100" rtlCol="0" anchor="ctr"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spDef>
    <a:lnDef>
      <a:spPr>
        <a:noFill/>
        <a:ln w="12700" cap="flat">
          <a:solidFill>
            <a:schemeClr val="accent1"/>
          </a:solidFill>
          <a:prstDash val="solid"/>
          <a:miter lim="800000"/>
        </a:ln>
        <a:effectLst/>
        <a:sp3d/>
      </a:spPr>
      <a:bodyPr rot="0" spcFirstLastPara="1" vertOverflow="overflow" horzOverflow="overflow" vert="horz" wrap="square" lIns="91439" tIns="45719" rIns="91439" bIns="45719" numCol="1" spcCol="38100" rtlCol="0" anchor="t" upright="0">
        <a:noAutofit/>
      </a:bodyPr>
      <a:lstStyle>
        <a:def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upright="0">
        <a:spAutoFit/>
      </a:bodyPr>
      <a:lstStyle>
        <a:defPPr marL="0" marR="0" indent="0" algn="l" defTabSz="914400" rtl="0" fontAlgn="auto" latinLnBrk="0"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latin typeface="Calibri"/>
            <a:ea typeface="Calibri"/>
            <a:cs typeface="Calibri"/>
            <a:sym typeface="Calibri"/>
          </a:defRPr>
        </a:defPPr>
        <a:lvl1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b="0" baseline="0" cap="none" i="0" spc="0" strike="noStrike" sz="1800" u="none" kumimoji="0" normalizeH="0">
            <a:ln>
              <a:noFill/>
            </a:ln>
            <a:solidFill>
              <a:srgbClr val="000000"/>
            </a:solidFill>
            <a:effectLst/>
            <a:uFillTx/>
          </a:defRPr>
        </a:lvl9pPr>
      </a:lstStyle>
      <a:style>
        <a:lnRef idx="0"/>
        <a:fillRef idx="0"/>
        <a:effectRef idx="0"/>
        <a:fontRef idx="none"/>
      </a:style>
    </a:txDef>
  </a:objectDefaults>
</a:theme>
</file>

<file path=docProps/app.xml><?xml version="1.0" encoding="utf-8"?>
<Properties xmlns="http://schemas.openxmlformats.org/officeDocument/2006/extended-properties" xmlns:vt="http://schemas.openxmlformats.org/officeDocument/2006/docPropsVTypes"/>
</file>

<file path=docProps/core.xml><?xml version="1.0" encoding="utf-8"?>
<cp:coreProperties xmlns:cp="http://schemas.openxmlformats.org/package/2006/metadata/core-properties" xmlns:dc="http://purl.org/dc/elements/1.1/" xmlns:dcterms="http://purl.org/dc/terms/" xmlns:xsi="http://www.w3.org/2001/XMLSchema-instance"/>
</file>